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66" r:id="rId3"/>
    <p:sldId id="265" r:id="rId4"/>
    <p:sldId id="271" r:id="rId5"/>
    <p:sldId id="284" r:id="rId6"/>
    <p:sldId id="286" r:id="rId7"/>
    <p:sldId id="285" r:id="rId8"/>
    <p:sldId id="290" r:id="rId9"/>
    <p:sldId id="287" r:id="rId10"/>
    <p:sldId id="289" r:id="rId11"/>
    <p:sldId id="288" r:id="rId12"/>
    <p:sldId id="28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39" d="100"/>
          <a:sy n="39" d="100"/>
        </p:scale>
        <p:origin x="-142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newkirk\Local%20Settings\Temporary%20Internet%20Files\Content.Outlook\IMRMH1O7\Market%20Share%20Chart%200425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newkirk\Local%20Settings\Temporary%20Internet%20Files\Content.Outlook\IMRMH1O7\Market%20Share%20Chart%200425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newkirk\Local%20Settings\Temporary%20Internet%20Files\Content.Outlook\IMRMH1O7\Market%20Share%20Chart%200425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newkirk\Local%20Settings\Temporary%20Internet%20Files\Content.Outlook\IMRMH1O7\Market%20Share%20Chart%200425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newable%20Energy%20Information\Solar%20Impacts%20with%20cha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newable%20Energy%20Information\Solar%20Impacts%20with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Market Shares for Electricity</a:t>
            </a:r>
            <a:r>
              <a:rPr lang="en-US" baseline="0"/>
              <a:t> Customers</a:t>
            </a:r>
          </a:p>
          <a:p>
            <a:pPr>
              <a:defRPr/>
            </a:pPr>
            <a:r>
              <a:rPr lang="en-US" baseline="0"/>
              <a:t>January 2013</a:t>
            </a:r>
          </a:p>
          <a:p>
            <a:pPr>
              <a:defRPr/>
            </a:pP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080954724409447"/>
          <c:y val="0.18688424816463184"/>
          <c:w val="0.84054461942257352"/>
          <c:h val="0.63932595382099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Electric!$A$10</c:f>
              <c:strCache>
                <c:ptCount val="1"/>
                <c:pt idx="0">
                  <c:v>Jan-13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1.2882447665056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083333333333452E-3"/>
                  <c:y val="-6.441223832528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6618357487922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41666666666713E-3"/>
                  <c:y val="1.610305958132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354349063010529E-7"/>
                  <c:y val="-1.234083571411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25000000000017E-3"/>
                  <c:y val="1.610305958132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Electric!$B$8:$G$9</c:f>
              <c:multiLvlStrCache>
                <c:ptCount val="6"/>
                <c:lvl>
                  <c:pt idx="0">
                    <c:v>Competitive</c:v>
                  </c:pt>
                  <c:pt idx="1">
                    <c:v>Default</c:v>
                  </c:pt>
                  <c:pt idx="2">
                    <c:v>Competitive</c:v>
                  </c:pt>
                  <c:pt idx="3">
                    <c:v>Default</c:v>
                  </c:pt>
                  <c:pt idx="4">
                    <c:v>Competitive</c:v>
                  </c:pt>
                  <c:pt idx="5">
                    <c:v>Default</c:v>
                  </c:pt>
                </c:lvl>
                <c:lvl>
                  <c:pt idx="0">
                    <c:v>Residential</c:v>
                  </c:pt>
                  <c:pt idx="2">
                    <c:v>Non-residential</c:v>
                  </c:pt>
                  <c:pt idx="4">
                    <c:v>Total</c:v>
                  </c:pt>
                </c:lvl>
              </c:multiLvlStrCache>
            </c:multiLvlStrRef>
          </c:cat>
          <c:val>
            <c:numRef>
              <c:f>Electric!$B$10:$G$10</c:f>
              <c:numCache>
                <c:formatCode>0.0%</c:formatCode>
                <c:ptCount val="6"/>
                <c:pt idx="0">
                  <c:v>0.13609995537706396</c:v>
                </c:pt>
                <c:pt idx="1">
                  <c:v>0.86390004462293613</c:v>
                </c:pt>
                <c:pt idx="2">
                  <c:v>0.33298287774106389</c:v>
                </c:pt>
                <c:pt idx="3">
                  <c:v>0.66701712225893661</c:v>
                </c:pt>
                <c:pt idx="4">
                  <c:v>0.15629043188959418</c:v>
                </c:pt>
                <c:pt idx="5">
                  <c:v>0.84370956811040632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72320"/>
        <c:axId val="200873856"/>
      </c:barChart>
      <c:catAx>
        <c:axId val="20087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0873856"/>
        <c:crosses val="autoZero"/>
        <c:auto val="1"/>
        <c:lblAlgn val="ctr"/>
        <c:lblOffset val="100"/>
        <c:noMultiLvlLbl val="0"/>
      </c:catAx>
      <c:valAx>
        <c:axId val="2008738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087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Market Shares for Electricity Load (MW)</a:t>
            </a:r>
          </a:p>
          <a:p>
            <a:pPr>
              <a:defRPr/>
            </a:pPr>
            <a:r>
              <a:rPr lang="en-US"/>
              <a:t>January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Electric!$A$5</c:f>
              <c:strCache>
                <c:ptCount val="1"/>
                <c:pt idx="0">
                  <c:v>Jan-13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6091845312399883E-3"/>
                  <c:y val="1.8376363085333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610305958132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161946259985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5671867175728241E-17"/>
                  <c:y val="-6.4412238325281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Electric!$B$3:$G$4</c:f>
              <c:multiLvlStrCache>
                <c:ptCount val="6"/>
                <c:lvl>
                  <c:pt idx="0">
                    <c:v>Competitive</c:v>
                  </c:pt>
                  <c:pt idx="1">
                    <c:v>Default</c:v>
                  </c:pt>
                  <c:pt idx="2">
                    <c:v>Competitive</c:v>
                  </c:pt>
                  <c:pt idx="3">
                    <c:v>Default</c:v>
                  </c:pt>
                  <c:pt idx="4">
                    <c:v>Competitive</c:v>
                  </c:pt>
                  <c:pt idx="5">
                    <c:v>Default</c:v>
                  </c:pt>
                </c:lvl>
                <c:lvl>
                  <c:pt idx="0">
                    <c:v>Residential</c:v>
                  </c:pt>
                  <c:pt idx="2">
                    <c:v>Non-residential</c:v>
                  </c:pt>
                  <c:pt idx="4">
                    <c:v>Total</c:v>
                  </c:pt>
                </c:lvl>
              </c:multiLvlStrCache>
            </c:multiLvlStrRef>
          </c:cat>
          <c:val>
            <c:numRef>
              <c:f>Electric!$B$5:$G$5</c:f>
              <c:numCache>
                <c:formatCode>0.0%</c:formatCode>
                <c:ptCount val="6"/>
                <c:pt idx="0">
                  <c:v>0.16339524545077799</c:v>
                </c:pt>
                <c:pt idx="1">
                  <c:v>0.83660475454922234</c:v>
                </c:pt>
                <c:pt idx="2">
                  <c:v>0.8445267342022692</c:v>
                </c:pt>
                <c:pt idx="3">
                  <c:v>0.15547326579773046</c:v>
                </c:pt>
                <c:pt idx="4">
                  <c:v>0.69195194713678732</c:v>
                </c:pt>
                <c:pt idx="5">
                  <c:v>0.30804805286321302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900608"/>
        <c:axId val="200902144"/>
      </c:barChart>
      <c:catAx>
        <c:axId val="20090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0902144"/>
        <c:crosses val="autoZero"/>
        <c:auto val="1"/>
        <c:lblAlgn val="ctr"/>
        <c:lblOffset val="100"/>
        <c:noMultiLvlLbl val="0"/>
      </c:catAx>
      <c:valAx>
        <c:axId val="2009021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0900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Market Shares for Natural Gas Customers January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Gas!$A$10</c:f>
              <c:strCache>
                <c:ptCount val="1"/>
                <c:pt idx="0">
                  <c:v>Jan-13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2.7996495681353721E-4"/>
                  <c:y val="2.1140739760471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4339622641509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Gas!$B$8:$G$9</c:f>
              <c:multiLvlStrCache>
                <c:ptCount val="6"/>
                <c:lvl>
                  <c:pt idx="0">
                    <c:v>Competitive</c:v>
                  </c:pt>
                  <c:pt idx="1">
                    <c:v>Default</c:v>
                  </c:pt>
                  <c:pt idx="2">
                    <c:v>Competitive</c:v>
                  </c:pt>
                  <c:pt idx="3">
                    <c:v>Default</c:v>
                  </c:pt>
                  <c:pt idx="4">
                    <c:v>Competitive</c:v>
                  </c:pt>
                  <c:pt idx="5">
                    <c:v>Default</c:v>
                  </c:pt>
                </c:lvl>
                <c:lvl>
                  <c:pt idx="0">
                    <c:v>Residential</c:v>
                  </c:pt>
                  <c:pt idx="2">
                    <c:v>Non-residential</c:v>
                  </c:pt>
                  <c:pt idx="4">
                    <c:v>Total</c:v>
                  </c:pt>
                </c:lvl>
              </c:multiLvlStrCache>
            </c:multiLvlStrRef>
          </c:cat>
          <c:val>
            <c:numRef>
              <c:f>Gas!$B$10:$G$10</c:f>
              <c:numCache>
                <c:formatCode>0.0%</c:formatCode>
                <c:ptCount val="6"/>
                <c:pt idx="0">
                  <c:v>0.10575498977360893</c:v>
                </c:pt>
                <c:pt idx="1">
                  <c:v>0.89424501022639158</c:v>
                </c:pt>
                <c:pt idx="2">
                  <c:v>0.34756857855361611</c:v>
                </c:pt>
                <c:pt idx="3">
                  <c:v>0.65243142144638433</c:v>
                </c:pt>
                <c:pt idx="4">
                  <c:v>0.12582297473839427</c:v>
                </c:pt>
                <c:pt idx="5">
                  <c:v>0.87417702526160568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38240"/>
        <c:axId val="201340032"/>
      </c:barChart>
      <c:catAx>
        <c:axId val="20133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01340032"/>
        <c:crosses val="autoZero"/>
        <c:auto val="1"/>
        <c:lblAlgn val="ctr"/>
        <c:lblOffset val="100"/>
        <c:noMultiLvlLbl val="0"/>
      </c:catAx>
      <c:valAx>
        <c:axId val="2013400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133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Market Shares for Natural Gas Usage</a:t>
            </a:r>
          </a:p>
          <a:p>
            <a:pPr>
              <a:defRPr/>
            </a:pPr>
            <a:r>
              <a:rPr lang="en-US"/>
              <a:t>January 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8012748406449246E-2"/>
          <c:y val="0.16614650784197121"/>
          <c:w val="0.8850690205511057"/>
          <c:h val="0.69975412972488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Gas!$A$5</c:f>
              <c:strCache>
                <c:ptCount val="1"/>
                <c:pt idx="0">
                  <c:v>Jan-13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0"/>
                  <c:y val="1.134751519573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4117647058823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Gas!$B$3:$G$4</c:f>
              <c:multiLvlStrCache>
                <c:ptCount val="6"/>
                <c:lvl>
                  <c:pt idx="0">
                    <c:v>Competitive</c:v>
                  </c:pt>
                  <c:pt idx="1">
                    <c:v>Default</c:v>
                  </c:pt>
                  <c:pt idx="2">
                    <c:v>Competitive</c:v>
                  </c:pt>
                  <c:pt idx="3">
                    <c:v>Default</c:v>
                  </c:pt>
                  <c:pt idx="4">
                    <c:v>Competitive</c:v>
                  </c:pt>
                  <c:pt idx="5">
                    <c:v>Default</c:v>
                  </c:pt>
                </c:lvl>
                <c:lvl>
                  <c:pt idx="0">
                    <c:v>Residential</c:v>
                  </c:pt>
                  <c:pt idx="2">
                    <c:v>Non-residential</c:v>
                  </c:pt>
                  <c:pt idx="4">
                    <c:v>Total</c:v>
                  </c:pt>
                </c:lvl>
              </c:multiLvlStrCache>
            </c:multiLvlStrRef>
          </c:cat>
          <c:val>
            <c:numRef>
              <c:f>Gas!$B$5:$G$5</c:f>
              <c:numCache>
                <c:formatCode>0.0%</c:formatCode>
                <c:ptCount val="6"/>
                <c:pt idx="0">
                  <c:v>0.1370023536858184</c:v>
                </c:pt>
                <c:pt idx="1">
                  <c:v>0.86299764631418241</c:v>
                </c:pt>
                <c:pt idx="2">
                  <c:v>0.61151730496929546</c:v>
                </c:pt>
                <c:pt idx="3">
                  <c:v>0.38848269503070498</c:v>
                </c:pt>
                <c:pt idx="4">
                  <c:v>0.35645085507986868</c:v>
                </c:pt>
                <c:pt idx="5">
                  <c:v>0.64354914492013171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82912"/>
        <c:axId val="201261824"/>
      </c:barChart>
      <c:catAx>
        <c:axId val="20138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01261824"/>
        <c:crosses val="autoZero"/>
        <c:auto val="1"/>
        <c:lblAlgn val="ctr"/>
        <c:lblOffset val="100"/>
        <c:noMultiLvlLbl val="0"/>
      </c:catAx>
      <c:valAx>
        <c:axId val="2012618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138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Grandfathered non-DC Capacity</c:v>
          </c:tx>
          <c:invertIfNegative val="0"/>
          <c:cat>
            <c:numRef>
              <c:f>'Chart Data'!$E$15:$E$26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'Chart Data'!$F$15:$F$26</c:f>
              <c:numCache>
                <c:formatCode>#,##0</c:formatCode>
                <c:ptCount val="12"/>
                <c:pt idx="0">
                  <c:v>18.984999999999989</c:v>
                </c:pt>
                <c:pt idx="1">
                  <c:v>18.984999999999989</c:v>
                </c:pt>
                <c:pt idx="2">
                  <c:v>18.984999999999989</c:v>
                </c:pt>
                <c:pt idx="3">
                  <c:v>18.984999999999989</c:v>
                </c:pt>
                <c:pt idx="4">
                  <c:v>18.984999999999989</c:v>
                </c:pt>
                <c:pt idx="5">
                  <c:v>18.984999999999989</c:v>
                </c:pt>
                <c:pt idx="6">
                  <c:v>18.984999999999989</c:v>
                </c:pt>
                <c:pt idx="7">
                  <c:v>18.984999999999989</c:v>
                </c:pt>
                <c:pt idx="8">
                  <c:v>18.984999999999989</c:v>
                </c:pt>
                <c:pt idx="9">
                  <c:v>18.984999999999989</c:v>
                </c:pt>
                <c:pt idx="10">
                  <c:v>18.984999999999989</c:v>
                </c:pt>
                <c:pt idx="11">
                  <c:v>18.984999999999989</c:v>
                </c:pt>
              </c:numCache>
            </c:numRef>
          </c:val>
        </c:ser>
        <c:ser>
          <c:idx val="1"/>
          <c:order val="1"/>
          <c:tx>
            <c:v>Existing DC Capacity</c:v>
          </c:tx>
          <c:invertIfNegative val="0"/>
          <c:cat>
            <c:numRef>
              <c:f>'Chart Data'!$E$15:$E$26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'Chart Data'!$G$15:$G$26</c:f>
              <c:numCache>
                <c:formatCode>#,##0</c:formatCode>
                <c:ptCount val="12"/>
                <c:pt idx="0">
                  <c:v>4.0149999999999908</c:v>
                </c:pt>
                <c:pt idx="1">
                  <c:v>4.0149999999999908</c:v>
                </c:pt>
                <c:pt idx="2">
                  <c:v>4.0149999999999908</c:v>
                </c:pt>
                <c:pt idx="3">
                  <c:v>4.0149999999999908</c:v>
                </c:pt>
                <c:pt idx="4">
                  <c:v>4.0149999999999908</c:v>
                </c:pt>
                <c:pt idx="5">
                  <c:v>4.0149999999999908</c:v>
                </c:pt>
                <c:pt idx="6">
                  <c:v>4.0149999999999908</c:v>
                </c:pt>
                <c:pt idx="7">
                  <c:v>4.0149999999999908</c:v>
                </c:pt>
                <c:pt idx="8">
                  <c:v>4.0149999999999908</c:v>
                </c:pt>
                <c:pt idx="9">
                  <c:v>4.0149999999999908</c:v>
                </c:pt>
                <c:pt idx="10">
                  <c:v>4.0149999999999908</c:v>
                </c:pt>
                <c:pt idx="11">
                  <c:v>4.0149999999999908</c:v>
                </c:pt>
              </c:numCache>
            </c:numRef>
          </c:val>
        </c:ser>
        <c:ser>
          <c:idx val="2"/>
          <c:order val="2"/>
          <c:tx>
            <c:v>Needed Additional DC Capacity</c:v>
          </c:tx>
          <c:invertIfNegative val="0"/>
          <c:cat>
            <c:numRef>
              <c:f>'Chart Data'!$E$15:$E$26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'Chart Data'!$H$15:$H$26</c:f>
              <c:numCache>
                <c:formatCode>#,##0</c:formatCode>
                <c:ptCount val="12"/>
                <c:pt idx="0">
                  <c:v>24.35797189981681</c:v>
                </c:pt>
                <c:pt idx="1">
                  <c:v>24.675829769904297</c:v>
                </c:pt>
                <c:pt idx="2">
                  <c:v>35.067929138668298</c:v>
                </c:pt>
                <c:pt idx="3">
                  <c:v>45.72571777642036</c:v>
                </c:pt>
                <c:pt idx="4">
                  <c:v>59.195265729993913</c:v>
                </c:pt>
                <c:pt idx="5">
                  <c:v>75.235870494807571</c:v>
                </c:pt>
                <c:pt idx="6">
                  <c:v>93.191447770311512</c:v>
                </c:pt>
                <c:pt idx="7">
                  <c:v>114.44544899205852</c:v>
                </c:pt>
                <c:pt idx="8">
                  <c:v>139.69527998371004</c:v>
                </c:pt>
                <c:pt idx="9">
                  <c:v>168.77391569944959</c:v>
                </c:pt>
                <c:pt idx="10">
                  <c:v>204.26203420891875</c:v>
                </c:pt>
                <c:pt idx="11">
                  <c:v>240.12360008144978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1309184"/>
        <c:axId val="201315456"/>
        <c:axId val="0"/>
      </c:bar3DChart>
      <c:catAx>
        <c:axId val="20130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7881656525218136"/>
              <c:y val="0.8786215883853686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1315456"/>
        <c:crosses val="autoZero"/>
        <c:auto val="1"/>
        <c:lblAlgn val="ctr"/>
        <c:lblOffset val="100"/>
        <c:noMultiLvlLbl val="0"/>
      </c:catAx>
      <c:valAx>
        <c:axId val="2013154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MW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201309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631005079588967E-2"/>
          <c:y val="0.31756440476787801"/>
          <c:w val="0.88495603674540679"/>
          <c:h val="0.5530861767279053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'Chart Data'!$E$15:$E$26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'Chart Data'!$I$15:$I$26</c:f>
              <c:numCache>
                <c:formatCode>#,##0</c:formatCode>
                <c:ptCount val="12"/>
                <c:pt idx="0">
                  <c:v>10.980207697006746</c:v>
                </c:pt>
                <c:pt idx="1">
                  <c:v>0.31785787008755978</c:v>
                </c:pt>
                <c:pt idx="2">
                  <c:v>10.392099368764027</c:v>
                </c:pt>
                <c:pt idx="3">
                  <c:v>10.65778863775197</c:v>
                </c:pt>
                <c:pt idx="4">
                  <c:v>13.469547953573652</c:v>
                </c:pt>
                <c:pt idx="5">
                  <c:v>16.04060476481369</c:v>
                </c:pt>
                <c:pt idx="6">
                  <c:v>17.95557727550387</c:v>
                </c:pt>
                <c:pt idx="7">
                  <c:v>21.254001221747139</c:v>
                </c:pt>
                <c:pt idx="8">
                  <c:v>25.249830991651333</c:v>
                </c:pt>
                <c:pt idx="9">
                  <c:v>29.078635715740209</c:v>
                </c:pt>
                <c:pt idx="10">
                  <c:v>35.488118509468507</c:v>
                </c:pt>
                <c:pt idx="11">
                  <c:v>35.861565872531038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394432"/>
        <c:axId val="201412992"/>
        <c:axId val="0"/>
      </c:bar3DChart>
      <c:catAx>
        <c:axId val="20139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412992"/>
        <c:crosses val="autoZero"/>
        <c:auto val="1"/>
        <c:lblAlgn val="ctr"/>
        <c:lblOffset val="100"/>
        <c:noMultiLvlLbl val="0"/>
      </c:catAx>
      <c:valAx>
        <c:axId val="2014129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0139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7E41EB-7AC5-4F51-A6EB-92F57FD2DC1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C33ACD-C185-41CD-92AA-6AC0B28CD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8077200" cy="2057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folHlink"/>
                </a:solidFill>
              </a:rPr>
              <a:t>Vision for the Future</a:t>
            </a:r>
            <a:br>
              <a:rPr lang="en-US" b="1" dirty="0" smtClean="0">
                <a:solidFill>
                  <a:schemeClr val="folHlink"/>
                </a:solidFill>
              </a:rPr>
            </a:b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419600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  <a:p>
            <a:pPr algn="ctr"/>
            <a:r>
              <a:rPr lang="en-US" sz="1400" b="1" dirty="0" smtClean="0">
                <a:cs typeface="Arial" pitchFamily="34" charset="0"/>
              </a:rPr>
              <a:t>Betty Ann Kane, Chairman</a:t>
            </a:r>
          </a:p>
          <a:p>
            <a:pPr algn="ctr"/>
            <a:r>
              <a:rPr lang="en-US" sz="1400" b="1" dirty="0" smtClean="0">
                <a:cs typeface="Arial" pitchFamily="34" charset="0"/>
              </a:rPr>
              <a:t>Public Service Commission </a:t>
            </a:r>
          </a:p>
          <a:p>
            <a:pPr algn="ctr"/>
            <a:r>
              <a:rPr lang="en-US" sz="1400" b="1" dirty="0" smtClean="0">
                <a:cs typeface="Arial" pitchFamily="34" charset="0"/>
              </a:rPr>
              <a:t>of the District of Columbia</a:t>
            </a:r>
          </a:p>
          <a:p>
            <a:pPr algn="ctr"/>
            <a:endParaRPr lang="en-US" sz="1400" b="1" dirty="0" smtClean="0">
              <a:cs typeface="Arial" pitchFamily="34" charset="0"/>
            </a:endParaRPr>
          </a:p>
          <a:p>
            <a:pPr algn="ctr"/>
            <a:endParaRPr lang="en-US" sz="1400" b="1" dirty="0" smtClean="0">
              <a:cs typeface="Arial" pitchFamily="34" charset="0"/>
            </a:endParaRPr>
          </a:p>
          <a:p>
            <a:pPr algn="ctr"/>
            <a:r>
              <a:rPr lang="en-US" sz="1400" b="1" dirty="0" smtClean="0">
                <a:cs typeface="Arial" pitchFamily="34" charset="0"/>
              </a:rPr>
              <a:t>September 12, 2013</a:t>
            </a:r>
          </a:p>
          <a:p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2971800"/>
            <a:ext cx="4724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folHlink"/>
                </a:solidFill>
                <a:latin typeface="Garamond" pitchFamily="18" charset="0"/>
              </a:rPr>
              <a:t>Presentation at the </a:t>
            </a:r>
          </a:p>
          <a:p>
            <a:pPr algn="ctr" eaLnBrk="1" hangingPunct="1"/>
            <a:r>
              <a:rPr lang="en-US" sz="2800" b="1" dirty="0" smtClean="0">
                <a:solidFill>
                  <a:schemeClr val="folHlink"/>
                </a:solidFill>
                <a:latin typeface="Garamond" pitchFamily="18" charset="0"/>
              </a:rPr>
              <a:t>MD-DC </a:t>
            </a:r>
            <a:r>
              <a:rPr lang="en-US" sz="2800" b="1" dirty="0">
                <a:solidFill>
                  <a:schemeClr val="folHlink"/>
                </a:solidFill>
                <a:latin typeface="Garamond" pitchFamily="18" charset="0"/>
              </a:rPr>
              <a:t>Utilities Association </a:t>
            </a:r>
          </a:p>
          <a:p>
            <a:pPr eaLnBrk="1" hangingPunct="1"/>
            <a:r>
              <a:rPr lang="en-US" b="1" dirty="0">
                <a:solidFill>
                  <a:schemeClr val="folHlink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Incremental MW Needed Each Year for Solar RPS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90600"/>
          <a:ext cx="80200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5033306" cy="59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District Derecho Storm Map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568483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solidFill>
                  <a:schemeClr val="bg2">
                    <a:lumMod val="75000"/>
                  </a:schemeClr>
                </a:solidFill>
              </a:rPr>
              <a:t>The End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PSC_LOGOnewone-002"/>
          <p:cNvPicPr/>
          <p:nvPr/>
        </p:nvPicPr>
        <p:blipFill>
          <a:blip r:embed="rId2" cstate="print"/>
          <a:srcRect t="4167" b="8333"/>
          <a:stretch>
            <a:fillRect/>
          </a:stretch>
        </p:blipFill>
        <p:spPr bwMode="auto">
          <a:xfrm>
            <a:off x="3733800" y="2667000"/>
            <a:ext cx="1676400" cy="1600200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600200" y="304800"/>
            <a:ext cx="5943600" cy="838200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District of Columbia </a:t>
            </a:r>
            <a:b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Public Service Commission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5344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Celebrating our Centennial 1913- 2013</a:t>
            </a:r>
          </a:p>
        </p:txBody>
      </p:sp>
      <p:pic>
        <p:nvPicPr>
          <p:cNvPr id="7176" name="Picture 8" descr="MPj040110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923448" cy="1177305"/>
          </a:xfrm>
          <a:prstGeom prst="rect">
            <a:avLst/>
          </a:prstGeom>
          <a:noFill/>
        </p:spPr>
      </p:pic>
      <p:pic>
        <p:nvPicPr>
          <p:cNvPr id="7" name="Picture 6" descr="PSC_LOGOnewone-002"/>
          <p:cNvPicPr/>
          <p:nvPr/>
        </p:nvPicPr>
        <p:blipFill>
          <a:blip r:embed="rId3" cstate="print"/>
          <a:srcRect t="4167" b="8333"/>
          <a:stretch>
            <a:fillRect/>
          </a:stretch>
        </p:blipFill>
        <p:spPr bwMode="auto">
          <a:xfrm>
            <a:off x="304800" y="152400"/>
            <a:ext cx="1295400" cy="1295400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524000" y="1905000"/>
            <a:ext cx="6665913" cy="4191000"/>
            <a:chOff x="152400" y="76200"/>
            <a:chExt cx="8723313" cy="5486400"/>
          </a:xfrm>
        </p:grpSpPr>
        <p:pic>
          <p:nvPicPr>
            <p:cNvPr id="13" name="Picture 3" descr="Col Chester Harding ca 1913 L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76200"/>
              <a:ext cx="4697413" cy="5486400"/>
            </a:xfrm>
            <a:prstGeom prst="rect">
              <a:avLst/>
            </a:prstGeom>
            <a:noFill/>
          </p:spPr>
        </p:pic>
        <p:pic>
          <p:nvPicPr>
            <p:cNvPr id="14" name="Picture 4" descr="Cuno Rudolph 1920-21 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6650" y="76200"/>
              <a:ext cx="3929063" cy="548640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3810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The first two PSC Commissioners 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C</a:t>
            </a:r>
            <a:r>
              <a:rPr lang="en-US" b="1" dirty="0" smtClean="0">
                <a:latin typeface="Baskerville Old Face" pitchFamily="18" charset="0"/>
              </a:rPr>
              <a:t>hester Harding (Chairman)                              </a:t>
            </a:r>
            <a:r>
              <a:rPr lang="en-US" b="1" dirty="0" err="1" smtClean="0">
                <a:latin typeface="Baskerville Old Face" pitchFamily="18" charset="0"/>
              </a:rPr>
              <a:t>Cuno</a:t>
            </a:r>
            <a:r>
              <a:rPr lang="en-US" b="1" dirty="0" smtClean="0">
                <a:latin typeface="Baskerville Old Face" pitchFamily="18" charset="0"/>
              </a:rPr>
              <a:t> Rudolph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52400"/>
            <a:ext cx="7391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Commissioners for the </a:t>
            </a:r>
            <a:b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DC Public Service Commission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2948" name="Picture 4" descr="B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1447800" cy="1828800"/>
          </a:xfrm>
          <a:prstGeom prst="rect">
            <a:avLst/>
          </a:prstGeom>
          <a:noFill/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733800" y="480060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Joanne Doddy Fort 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219200" y="472440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Betty Ann Kane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Vacant Seat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4038600" y="2895600"/>
            <a:ext cx="1600200" cy="1828800"/>
          </a:xfrm>
          <a:prstGeom prst="rect">
            <a:avLst/>
          </a:prstGeom>
          <a:noFill/>
          <a:ln w="123825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524000" y="2895600"/>
            <a:ext cx="1600200" cy="1828800"/>
          </a:xfrm>
          <a:prstGeom prst="rect">
            <a:avLst/>
          </a:prstGeom>
          <a:noFill/>
          <a:ln w="123825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6477000" y="2895600"/>
            <a:ext cx="1600200" cy="1828800"/>
          </a:xfrm>
          <a:prstGeom prst="rect">
            <a:avLst/>
          </a:prstGeom>
          <a:noFill/>
          <a:ln w="123825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  <p:pic>
        <p:nvPicPr>
          <p:cNvPr id="14" name="Picture 13" descr="Commissioner Fort.jpg"/>
          <p:cNvPicPr>
            <a:picLocks noChangeAspect="1"/>
          </p:cNvPicPr>
          <p:nvPr/>
        </p:nvPicPr>
        <p:blipFill>
          <a:blip r:embed="rId3" cstate="print"/>
          <a:srcRect l="4540" t="3909" r="9202" b="10098"/>
          <a:stretch>
            <a:fillRect/>
          </a:stretch>
        </p:blipFill>
        <p:spPr>
          <a:xfrm>
            <a:off x="4114800" y="2971800"/>
            <a:ext cx="1447800" cy="1676400"/>
          </a:xfrm>
          <a:prstGeom prst="rect">
            <a:avLst/>
          </a:prstGeom>
        </p:spPr>
      </p:pic>
      <p:pic>
        <p:nvPicPr>
          <p:cNvPr id="16" name="Picture 15" descr="PSC_LOGOnewone-002"/>
          <p:cNvPicPr/>
          <p:nvPr/>
        </p:nvPicPr>
        <p:blipFill>
          <a:blip r:embed="rId4" cstate="print"/>
          <a:srcRect t="4167" b="8333"/>
          <a:stretch>
            <a:fillRect/>
          </a:stretch>
        </p:blipFill>
        <p:spPr bwMode="auto">
          <a:xfrm>
            <a:off x="457200" y="228600"/>
            <a:ext cx="1295400" cy="1295400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Market Share Electricity Usage </a:t>
            </a:r>
            <a:b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371600"/>
          <a:ext cx="7467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47800" y="0"/>
            <a:ext cx="7543800" cy="1143000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Electricity Customers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143000"/>
          <a:ext cx="7772399" cy="496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 smtClean="0">
                <a:solidFill>
                  <a:schemeClr val="bg2">
                    <a:lumMod val="75000"/>
                  </a:schemeClr>
                </a:solidFill>
              </a:rPr>
              <a:t>Market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 Share Natural Gas Usage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3716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Natural Gas Customers</a:t>
            </a:r>
            <a:endParaRPr lang="en-US" sz="3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4478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6238" y="381000"/>
            <a:ext cx="74977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MW in Solar RPS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7239000" cy="52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Needed for Solar RPS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80962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3512</TotalTime>
  <Words>153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Vision for the Future </vt:lpstr>
      <vt:lpstr>District of Columbia  Public Service Commission</vt:lpstr>
      <vt:lpstr>  Commissioners for the  DC Public Service Commission</vt:lpstr>
      <vt:lpstr>     Market Share Electricity Usage      </vt:lpstr>
      <vt:lpstr>Electricity Customers</vt:lpstr>
      <vt:lpstr>Market Share Natural Gas Usage</vt:lpstr>
      <vt:lpstr>Natural Gas Customers</vt:lpstr>
      <vt:lpstr>MW in Solar RPS </vt:lpstr>
      <vt:lpstr>Capacity Needed for Solar RPS</vt:lpstr>
      <vt:lpstr>Incremental MW Needed Each Year for Solar RPS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EnergyBiz Leadership Forum</dc:title>
  <dc:creator>DC User</dc:creator>
  <cp:lastModifiedBy>x225mcd</cp:lastModifiedBy>
  <cp:revision>240</cp:revision>
  <cp:lastPrinted>2013-09-26T17:13:58Z</cp:lastPrinted>
  <dcterms:created xsi:type="dcterms:W3CDTF">2010-02-17T21:29:31Z</dcterms:created>
  <dcterms:modified xsi:type="dcterms:W3CDTF">2013-09-26T17:14:01Z</dcterms:modified>
</cp:coreProperties>
</file>