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2" r:id="rId2"/>
  </p:sldMasterIdLst>
  <p:notesMasterIdLst>
    <p:notesMasterId r:id="rId13"/>
  </p:notesMasterIdLst>
  <p:handoutMasterIdLst>
    <p:handoutMasterId r:id="rId14"/>
  </p:handoutMasterIdLst>
  <p:sldIdLst>
    <p:sldId id="257" r:id="rId3"/>
    <p:sldId id="276" r:id="rId4"/>
    <p:sldId id="281" r:id="rId5"/>
    <p:sldId id="280" r:id="rId6"/>
    <p:sldId id="274" r:id="rId7"/>
    <p:sldId id="273" r:id="rId8"/>
    <p:sldId id="279" r:id="rId9"/>
    <p:sldId id="272" r:id="rId10"/>
    <p:sldId id="275" r:id="rId11"/>
    <p:sldId id="282" r:id="rId1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75135" autoAdjust="0"/>
  </p:normalViewPr>
  <p:slideViewPr>
    <p:cSldViewPr snapToGrid="0">
      <p:cViewPr varScale="1">
        <p:scale>
          <a:sx n="68" d="100"/>
          <a:sy n="68" d="100"/>
        </p:scale>
        <p:origin x="-1176"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101" d="100"/>
          <a:sy n="101" d="100"/>
        </p:scale>
        <p:origin x="91" y="46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D63D5444-F62C-42C3-A75A-D9DBA807730F}" type="datetimeFigureOut">
              <a:rPr lang="en-US" smtClean="0"/>
              <a:t>10/11/2017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12CAA1FA-7B6A-47D2-8D61-F225D71B51FF}" type="datetimeFigureOut">
              <a:rPr lang="en-US" smtClean="0"/>
              <a:t>10/11/2017</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2060"/>
                </a:solidFill>
              </a:rPr>
              <a:t>Just as the clip from the</a:t>
            </a:r>
            <a:r>
              <a:rPr lang="en-US" baseline="0" dirty="0" smtClean="0">
                <a:solidFill>
                  <a:srgbClr val="002060"/>
                </a:solidFill>
              </a:rPr>
              <a:t> movie “Casino” say</a:t>
            </a:r>
            <a:r>
              <a:rPr lang="en-US" dirty="0" smtClean="0">
                <a:solidFill>
                  <a:srgbClr val="002060"/>
                </a:solidFill>
              </a:rPr>
              <a:t>s “everybody is watching everybody”</a:t>
            </a:r>
          </a:p>
          <a:p>
            <a:endParaRPr lang="en-US" dirty="0">
              <a:solidFill>
                <a:srgbClr val="002060"/>
              </a:solidFill>
            </a:endParaRPr>
          </a:p>
          <a:p>
            <a:r>
              <a:rPr lang="en-US" b="1" dirty="0" smtClean="0">
                <a:solidFill>
                  <a:srgbClr val="002060"/>
                </a:solidFill>
              </a:rPr>
              <a:t>Good morning/afternoon</a:t>
            </a:r>
            <a:r>
              <a:rPr lang="en-US" b="1" baseline="0" dirty="0" smtClean="0">
                <a:solidFill>
                  <a:srgbClr val="002060"/>
                </a:solidFill>
              </a:rPr>
              <a:t> – </a:t>
            </a:r>
          </a:p>
          <a:p>
            <a:r>
              <a:rPr lang="en-US" b="1" baseline="0" dirty="0" smtClean="0">
                <a:solidFill>
                  <a:srgbClr val="002060"/>
                </a:solidFill>
              </a:rPr>
              <a:t>My name is </a:t>
            </a:r>
            <a:r>
              <a:rPr lang="en-US" baseline="0" dirty="0" smtClean="0">
                <a:solidFill>
                  <a:srgbClr val="002060"/>
                </a:solidFill>
              </a:rPr>
              <a:t>Dwight Johnson and I am the Director of Security at Live! Casino &amp; Hotel</a:t>
            </a:r>
          </a:p>
          <a:p>
            <a:endParaRPr lang="en-US" baseline="0" dirty="0" smtClean="0">
              <a:solidFill>
                <a:srgbClr val="002060"/>
              </a:solidFill>
            </a:endParaRPr>
          </a:p>
          <a:p>
            <a:r>
              <a:rPr lang="en-US" b="1" dirty="0" smtClean="0">
                <a:solidFill>
                  <a:srgbClr val="002060"/>
                </a:solidFill>
              </a:rPr>
              <a:t>I am honored to speak with you today </a:t>
            </a:r>
            <a:r>
              <a:rPr lang="en-US" dirty="0" smtClean="0">
                <a:solidFill>
                  <a:srgbClr val="002060"/>
                </a:solidFill>
              </a:rPr>
              <a:t>about Live!, especially as it relates to this year’s theme “Protect and Serve – Mandates for the Modern Utility”.  </a:t>
            </a:r>
          </a:p>
          <a:p>
            <a:endParaRPr lang="en-US" dirty="0">
              <a:solidFill>
                <a:srgbClr val="002060"/>
              </a:solidFill>
            </a:endParaRPr>
          </a:p>
          <a:p>
            <a:r>
              <a:rPr lang="en-US" b="1" dirty="0" smtClean="0">
                <a:solidFill>
                  <a:srgbClr val="002060"/>
                </a:solidFill>
              </a:rPr>
              <a:t>Our focus, just </a:t>
            </a:r>
            <a:r>
              <a:rPr lang="en-US" dirty="0" smtClean="0">
                <a:solidFill>
                  <a:srgbClr val="002060"/>
                </a:solidFill>
              </a:rPr>
              <a:t>as the conference focus, is on the challenges associated with protecting people, systems, infrastructure and resources as well as providing an exceptional customer experience is something we do 24/7. </a:t>
            </a:r>
          </a:p>
          <a:p>
            <a:endParaRPr lang="en-US" dirty="0" smtClean="0">
              <a:solidFill>
                <a:srgbClr val="002060"/>
              </a:solidFill>
            </a:endParaRPr>
          </a:p>
          <a:p>
            <a:r>
              <a:rPr lang="en-US" b="1" dirty="0" smtClean="0">
                <a:solidFill>
                  <a:srgbClr val="002060"/>
                </a:solidFill>
              </a:rPr>
              <a:t>Casinos h</a:t>
            </a:r>
            <a:r>
              <a:rPr lang="en-US" b="1" baseline="0" dirty="0" smtClean="0">
                <a:solidFill>
                  <a:srgbClr val="002060"/>
                </a:solidFill>
              </a:rPr>
              <a:t>ave evolved from </a:t>
            </a:r>
            <a:r>
              <a:rPr lang="en-US" baseline="0" dirty="0" smtClean="0">
                <a:solidFill>
                  <a:srgbClr val="002060"/>
                </a:solidFill>
              </a:rPr>
              <a:t>how they are depicted in that movie which came out in 1995.  In fact, things are very different since the tragedy of 9/11.  So we need to ask ourselves are we any safer? </a:t>
            </a:r>
          </a:p>
          <a:p>
            <a:r>
              <a:rPr lang="en-US" b="1" baseline="0" dirty="0" smtClean="0">
                <a:solidFill>
                  <a:srgbClr val="002060"/>
                </a:solidFill>
              </a:rPr>
              <a:t>The terror attacks </a:t>
            </a:r>
            <a:r>
              <a:rPr lang="en-US" baseline="0" dirty="0" smtClean="0">
                <a:solidFill>
                  <a:srgbClr val="002060"/>
                </a:solidFill>
              </a:rPr>
              <a:t>spurred agency cooperation and high-tech safety measures everywhere.  Forcing casinos and other potential targets to improve preparedness for future terrorist attacks.   </a:t>
            </a:r>
          </a:p>
          <a:p>
            <a:r>
              <a:rPr lang="en-US" b="1" baseline="0" dirty="0" smtClean="0">
                <a:solidFill>
                  <a:srgbClr val="002060"/>
                </a:solidFill>
              </a:rPr>
              <a:t>As we have seen in the news</a:t>
            </a:r>
            <a:r>
              <a:rPr lang="en-US" baseline="0" dirty="0" smtClean="0">
                <a:solidFill>
                  <a:srgbClr val="002060"/>
                </a:solidFill>
              </a:rPr>
              <a:t>, terrorists are sometimes lone wolves and seem to like high-profile communities and the United States leads the world in commercial gaming establishments.  </a:t>
            </a:r>
          </a:p>
          <a:p>
            <a:r>
              <a:rPr lang="en-US" baseline="0" dirty="0" smtClean="0">
                <a:solidFill>
                  <a:srgbClr val="002060"/>
                </a:solidFill>
              </a:rPr>
              <a:t> </a:t>
            </a:r>
            <a:r>
              <a:rPr lang="en-US" b="1" baseline="0" dirty="0" smtClean="0">
                <a:solidFill>
                  <a:srgbClr val="002060"/>
                </a:solidFill>
              </a:rPr>
              <a:t>Maryland is just one </a:t>
            </a:r>
            <a:r>
              <a:rPr lang="en-US" baseline="0" dirty="0" smtClean="0">
                <a:solidFill>
                  <a:srgbClr val="002060"/>
                </a:solidFill>
              </a:rPr>
              <a:t>of those state’s which generate billions of revenue per year in legalized gambling. </a:t>
            </a:r>
            <a:endParaRPr lang="en-US" dirty="0">
              <a:solidFill>
                <a:srgbClr val="002060"/>
              </a:solidFill>
            </a:endParaRPr>
          </a:p>
          <a:p>
            <a:endParaRPr lang="en-US" dirty="0">
              <a:solidFill>
                <a:srgbClr val="002060"/>
              </a:solidFill>
            </a:endParaRPr>
          </a:p>
          <a:p>
            <a:r>
              <a:rPr lang="en-US" dirty="0" smtClean="0">
                <a:solidFill>
                  <a:srgbClr val="002060"/>
                </a:solidFill>
              </a:rPr>
              <a:t> </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393645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most effective ways of creating a robust program is to understand what you are protecting against. The question to ask is, “What is the threat?” Designing an effective and sustainable security program starts with a concentric ring approach to add layers of protection. Start with the perimeter and work your way to the interior part of the building. Add layers of protection until you reach your final objective.</a:t>
            </a:r>
          </a:p>
          <a:p>
            <a:r>
              <a:rPr lang="en-US" b="1" dirty="0"/>
              <a:t>   </a:t>
            </a:r>
            <a:br>
              <a:rPr lang="en-US" b="1" dirty="0"/>
            </a:br>
            <a:r>
              <a:rPr lang="en-US" b="1" dirty="0"/>
              <a:t>Protecting the exterior of a building involves decisions related to distance and infrastructure. Traffic lanes, sidewalks, dining venues, public transportation, parking conditions, and public utilities such as drains/sewers, electrical and mechanical systems. </a:t>
            </a:r>
          </a:p>
          <a:p>
            <a:r>
              <a:rPr lang="en-US" b="1" dirty="0"/>
              <a:t>   </a:t>
            </a:r>
            <a:br>
              <a:rPr lang="en-US" b="1" dirty="0"/>
            </a:br>
            <a:r>
              <a:rPr lang="en-US" b="1" dirty="0"/>
              <a:t>It is important to identify potential risks to the property based on specific perimeter elements. For example, a vehicle traveling at a high rate of speed crashing into pedestrians or the main entrance of the building is a risk. One solution is to create greater distance between traffic lanes and the building. Installing high-impact vehicle barriers around the perimeter of the building or loading dock is an effective layer of protection to detour or minimize this potential threat.</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54182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2008 voters approved the installation of slot machines (VLTs) in Maryland. </a:t>
            </a:r>
          </a:p>
          <a:p>
            <a:endParaRPr lang="en-US" dirty="0" smtClean="0"/>
          </a:p>
          <a:p>
            <a:r>
              <a:rPr lang="en-US" b="1" dirty="0" smtClean="0"/>
              <a:t>The 1st gaming facility was </a:t>
            </a:r>
            <a:r>
              <a:rPr lang="en-US" dirty="0" smtClean="0"/>
              <a:t>Hollywood Casino Perryville (Cecil County) on September 27, 2010,  The 2nd gaming facility was Casino at Ocean Downs (Worchester County) on January 4, 2011, Live was the 3</a:t>
            </a:r>
            <a:r>
              <a:rPr lang="en-US" baseline="30000" dirty="0" smtClean="0"/>
              <a:t>rd</a:t>
            </a:r>
            <a:r>
              <a:rPr lang="en-US" dirty="0" smtClean="0"/>
              <a:t> to open on June 6, 2012. 3 others opened since then – Rocky Gap, Horseshoe and MGM National Harbor.</a:t>
            </a:r>
          </a:p>
          <a:p>
            <a:endParaRPr lang="en-US" dirty="0" smtClean="0"/>
          </a:p>
          <a:p>
            <a:r>
              <a:rPr lang="en-US" b="1" dirty="0" smtClean="0"/>
              <a:t>Maryland Casinos have generated billions of dollars </a:t>
            </a:r>
            <a:r>
              <a:rPr lang="en-US" dirty="0" smtClean="0"/>
              <a:t>in gambling revenue since 2010.  During Live’s first fiscal year we grossed more than $654 million, helping to put gambling on track to become a $1 billion industry.   </a:t>
            </a:r>
          </a:p>
          <a:p>
            <a:r>
              <a:rPr lang="en-US" dirty="0" smtClean="0"/>
              <a:t>   </a:t>
            </a:r>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a:p>
        </p:txBody>
      </p:sp>
    </p:spTree>
    <p:extLst>
      <p:ext uri="{BB962C8B-B14F-4D97-AF65-F5344CB8AC3E}">
        <p14:creationId xmlns:p14="http://schemas.microsoft.com/office/powerpoint/2010/main" val="121039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LIVE</a:t>
            </a:r>
            <a:r>
              <a:rPr lang="en-US" b="1" baseline="0" dirty="0" smtClean="0"/>
              <a:t> OPENED JUNE OF 2012</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a:p>
        </p:txBody>
      </p:sp>
    </p:spTree>
    <p:extLst>
      <p:ext uri="{BB962C8B-B14F-4D97-AF65-F5344CB8AC3E}">
        <p14:creationId xmlns:p14="http://schemas.microsoft.com/office/powerpoint/2010/main" val="75284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7-story -5000 space </a:t>
            </a:r>
            <a:r>
              <a:rPr lang="en-US" sz="1200" dirty="0" smtClean="0">
                <a:solidFill>
                  <a:schemeClr val="accent4"/>
                </a:solidFill>
              </a:rPr>
              <a:t>parking garage </a:t>
            </a:r>
          </a:p>
          <a:p>
            <a:r>
              <a:rPr lang="en-US" sz="1200" b="1" dirty="0" smtClean="0">
                <a:solidFill>
                  <a:schemeClr val="accent4"/>
                </a:solidFill>
              </a:rPr>
              <a:t>Dining options </a:t>
            </a:r>
            <a:r>
              <a:rPr lang="en-US" sz="1200" dirty="0" smtClean="0">
                <a:solidFill>
                  <a:schemeClr val="accent4"/>
                </a:solidFill>
              </a:rPr>
              <a:t>such as Bobby’s Burger Palace from Chef Bobby Flay, The Cheesecake Factory, The Prime Rib, Phillips Seafood Express, </a:t>
            </a:r>
            <a:r>
              <a:rPr lang="en-US" sz="1200" dirty="0" err="1" smtClean="0">
                <a:solidFill>
                  <a:schemeClr val="accent4"/>
                </a:solidFill>
              </a:rPr>
              <a:t>Morty’s</a:t>
            </a:r>
            <a:r>
              <a:rPr lang="en-US" sz="1200" dirty="0" smtClean="0">
                <a:solidFill>
                  <a:schemeClr val="accent4"/>
                </a:solidFill>
              </a:rPr>
              <a:t> Deli, </a:t>
            </a:r>
            <a:r>
              <a:rPr lang="en-US" sz="1200" dirty="0" err="1" smtClean="0">
                <a:solidFill>
                  <a:schemeClr val="accent4"/>
                </a:solidFill>
              </a:rPr>
              <a:t>Luk</a:t>
            </a:r>
            <a:r>
              <a:rPr lang="en-US" sz="1200" dirty="0" smtClean="0">
                <a:solidFill>
                  <a:schemeClr val="accent4"/>
                </a:solidFill>
              </a:rPr>
              <a:t> Fu serving Asian cuisine and others</a:t>
            </a:r>
          </a:p>
          <a:p>
            <a:r>
              <a:rPr lang="en-US" sz="1200" b="1" dirty="0" smtClean="0">
                <a:solidFill>
                  <a:schemeClr val="accent4"/>
                </a:solidFill>
              </a:rPr>
              <a:t>Entertainment at </a:t>
            </a:r>
            <a:r>
              <a:rPr lang="en-US" sz="1200" dirty="0" smtClean="0">
                <a:solidFill>
                  <a:schemeClr val="accent4"/>
                </a:solidFill>
              </a:rPr>
              <a:t>Live! Center Stage</a:t>
            </a:r>
          </a:p>
          <a:p>
            <a:r>
              <a:rPr lang="en-US" sz="1200" b="1" dirty="0" smtClean="0">
                <a:solidFill>
                  <a:schemeClr val="accent4"/>
                </a:solidFill>
              </a:rPr>
              <a:t>If that isn’t enough</a:t>
            </a:r>
            <a:r>
              <a:rPr lang="en-US" sz="1200" dirty="0" smtClean="0">
                <a:solidFill>
                  <a:schemeClr val="accent4"/>
                </a:solidFill>
              </a:rPr>
              <a:t>, in September of 2016, Live! Casino broke ground on a $200 million, 360,000 square foot, 17-story, 310-room hotel</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12222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gives you an idea of our size.  This is the casino and the mall together</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36660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Calibri" panose="020F0502020204030204" pitchFamily="34" charset="0"/>
              </a:rPr>
              <a:t>This is a an aerial view of the hotel under construction </a:t>
            </a:r>
            <a:endParaRPr lang="en-US" b="1"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41059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accent4"/>
                </a:solidFill>
              </a:rPr>
              <a:t>3,000 employees</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a:p>
        </p:txBody>
      </p:sp>
    </p:spTree>
    <p:extLst>
      <p:ext uri="{BB962C8B-B14F-4D97-AF65-F5344CB8AC3E}">
        <p14:creationId xmlns:p14="http://schemas.microsoft.com/office/powerpoint/2010/main" val="152615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73756"/>
            <a:ext cx="7437120" cy="3546603"/>
          </a:xfrm>
        </p:spPr>
        <p:txBody>
          <a:bodyPr/>
          <a:lstStyle/>
          <a:p>
            <a:r>
              <a:rPr lang="en-US" b="1" dirty="0" smtClean="0">
                <a:latin typeface="Calibri" panose="020F0502020204030204" pitchFamily="34" charset="0"/>
              </a:rPr>
              <a:t>The</a:t>
            </a:r>
            <a:r>
              <a:rPr lang="en-US" b="1" baseline="0" dirty="0" smtClean="0">
                <a:latin typeface="Calibri" panose="020F0502020204030204" pitchFamily="34" charset="0"/>
              </a:rPr>
              <a:t> reason I shared with you some of our history and facts is to attempt to help paint a picture in your mind what we are dealing with</a:t>
            </a:r>
            <a:r>
              <a:rPr lang="en-US" baseline="0" dirty="0" smtClean="0">
                <a:latin typeface="Calibri" panose="020F0502020204030204" pitchFamily="34" charset="0"/>
              </a:rPr>
              <a:t>.   This property is huge, there are thousands of people, visitors, vehicles and lots and lots of money.</a:t>
            </a:r>
            <a:endParaRPr lang="en-US" dirty="0" smtClean="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a:p>
        </p:txBody>
      </p:sp>
    </p:spTree>
    <p:extLst>
      <p:ext uri="{BB962C8B-B14F-4D97-AF65-F5344CB8AC3E}">
        <p14:creationId xmlns:p14="http://schemas.microsoft.com/office/powerpoint/2010/main" val="243389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mn-lt"/>
              </a:rPr>
              <a:t>Regardless of the business</a:t>
            </a:r>
            <a:r>
              <a:rPr lang="en-US" b="1" baseline="0" dirty="0" smtClean="0">
                <a:latin typeface="+mn-lt"/>
              </a:rPr>
              <a:t> model, it is imperative to create a well balanced security program. </a:t>
            </a:r>
            <a:r>
              <a:rPr lang="en-US" b="1" dirty="0" smtClean="0">
                <a:latin typeface="+mn-lt"/>
              </a:rPr>
              <a:t>At the forefront of these</a:t>
            </a:r>
            <a:r>
              <a:rPr lang="en-US" b="1" baseline="0" dirty="0" smtClean="0">
                <a:latin typeface="+mn-lt"/>
              </a:rPr>
              <a:t> efforts stand casino security and the surveillance department.  Together we secure our assets by implementing a multi-layered approach to security by incorporating people, processes and technology.   Should one layer fail the other layers can compensate and continue to secure our assets. </a:t>
            </a:r>
          </a:p>
          <a:p>
            <a:endParaRPr lang="en-US" b="1" baseline="0" dirty="0" smtClean="0">
              <a:latin typeface="+mn-lt"/>
            </a:endParaRPr>
          </a:p>
          <a:p>
            <a:r>
              <a:rPr lang="en-US" b="1" baseline="0" dirty="0" smtClean="0">
                <a:latin typeface="+mn-lt"/>
              </a:rPr>
              <a:t>Just like a trapeze artist performing a high wire act understands the importance of balance, so must the casino’s security and surveillance departments.</a:t>
            </a:r>
          </a:p>
          <a:p>
            <a:endParaRPr lang="en-US" b="1" baseline="0" dirty="0" smtClean="0">
              <a:solidFill>
                <a:schemeClr val="accent4"/>
              </a:solidFill>
              <a:latin typeface="+mn-lt"/>
            </a:endParaRPr>
          </a:p>
          <a:p>
            <a:r>
              <a:rPr lang="en-US" b="1" dirty="0" smtClean="0">
                <a:solidFill>
                  <a:schemeClr val="accent4"/>
                </a:solidFill>
                <a:latin typeface="+mn-lt"/>
              </a:rPr>
              <a:t>The role of casino security is very different </a:t>
            </a:r>
            <a:r>
              <a:rPr lang="en-US" b="1" dirty="0" smtClean="0">
                <a:latin typeface="+mn-lt"/>
              </a:rPr>
              <a:t>from the duties and challenges of a traditional Security Department, with the major differences being that the casino has a broader scope of security issues than other settings.  Security with the help of our Surveillance Department is responsible for providing reliable protection against crime, to prevent theft or damage to our assets, the escorting of casino funds and guests, to respond to emergency situations, to identify cheats or scams and to greet customers. </a:t>
            </a:r>
          </a:p>
          <a:p>
            <a:endParaRPr lang="en-US" b="1" dirty="0" smtClean="0">
              <a:latin typeface="+mn-lt"/>
            </a:endParaRPr>
          </a:p>
          <a:p>
            <a:r>
              <a:rPr lang="en-US" b="1" dirty="0" smtClean="0">
                <a:latin typeface="+mn-lt"/>
              </a:rPr>
              <a:t>As with many private enterprises, casino security exists also to protect properties from themselves. Sometimes employees attempt to cheat at games, execute some form of fraud or internal theft and even in collusion with someone not employed by the casino. </a:t>
            </a:r>
          </a:p>
          <a:p>
            <a:endParaRPr lang="en-US" b="1" baseline="0" dirty="0" smtClean="0">
              <a:latin typeface="+mn-lt"/>
            </a:endParaRPr>
          </a:p>
          <a:p>
            <a:endParaRPr lang="en-US" baseline="0" dirty="0" smtClean="0">
              <a:latin typeface="+mn-lt"/>
            </a:endParaRPr>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a:p>
        </p:txBody>
      </p:sp>
    </p:spTree>
    <p:extLst>
      <p:ext uri="{BB962C8B-B14F-4D97-AF65-F5344CB8AC3E}">
        <p14:creationId xmlns:p14="http://schemas.microsoft.com/office/powerpoint/2010/main" val="415978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5297F-26F9-43B4-AF89-09EEC45922D9}"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2E8DC-11B6-4095-B9C9-38A315CFC9E9}" type="slidenum">
              <a:rPr lang="en-US" smtClean="0"/>
              <a:t>‹#›</a:t>
            </a:fld>
            <a:endParaRPr lang="en-US"/>
          </a:p>
        </p:txBody>
      </p:sp>
    </p:spTree>
    <p:extLst>
      <p:ext uri="{BB962C8B-B14F-4D97-AF65-F5344CB8AC3E}">
        <p14:creationId xmlns:p14="http://schemas.microsoft.com/office/powerpoint/2010/main" val="32101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59381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2534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smtClean="0"/>
              <a:t>Click icon to add picture</a:t>
            </a:r>
            <a:endParaRPr lang="en-US"/>
          </a:p>
        </p:txBody>
      </p:sp>
    </p:spTree>
    <p:extLst>
      <p:ext uri="{BB962C8B-B14F-4D97-AF65-F5344CB8AC3E}">
        <p14:creationId xmlns:p14="http://schemas.microsoft.com/office/powerpoint/2010/main" val="137335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78434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5297F-26F9-43B4-AF89-09EEC45922D9}"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2E8DC-11B6-4095-B9C9-38A315CFC9E9}" type="slidenum">
              <a:rPr lang="en-US" smtClean="0"/>
              <a:t>‹#›</a:t>
            </a:fld>
            <a:endParaRPr lang="en-US"/>
          </a:p>
        </p:txBody>
      </p:sp>
    </p:spTree>
    <p:extLst>
      <p:ext uri="{BB962C8B-B14F-4D97-AF65-F5344CB8AC3E}">
        <p14:creationId xmlns:p14="http://schemas.microsoft.com/office/powerpoint/2010/main" val="249208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9A3335-6331-4872-A8B7-ECD55539F4D0}"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3483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9A3335-6331-4872-A8B7-ECD55539F4D0}"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43739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9A3335-6331-4872-A8B7-ECD55539F4D0}"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6211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21121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6942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26565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A3335-6331-4872-A8B7-ECD55539F4D0}" type="datetimeFigureOut">
              <a:rPr lang="en-US" smtClean="0"/>
              <a:pPr/>
              <a:t>10/11/2017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8E3F6-DE14-48B2-B2BC-6FABA9630FB8}" type="slidenum">
              <a:rPr lang="en-US" smtClean="0"/>
              <a:pPr/>
              <a:t>‹#›</a:t>
            </a:fld>
            <a:endParaRPr lang="en-US"/>
          </a:p>
        </p:txBody>
      </p:sp>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98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171" y="4202348"/>
            <a:ext cx="4226560" cy="2256817"/>
          </a:xfrm>
        </p:spPr>
        <p:txBody>
          <a:bodyPr>
            <a:normAutofit fontScale="77500" lnSpcReduction="20000"/>
          </a:bodyPr>
          <a:lstStyle/>
          <a:p>
            <a:endParaRPr lang="en-US" dirty="0"/>
          </a:p>
          <a:p>
            <a:pPr algn="ctr"/>
            <a:r>
              <a:rPr lang="en-US" sz="4400" b="1" dirty="0" smtClean="0">
                <a:solidFill>
                  <a:schemeClr val="accent4"/>
                </a:solidFill>
                <a:latin typeface="+mj-lt"/>
              </a:rPr>
              <a:t>Everybody is Watching Everybody </a:t>
            </a:r>
          </a:p>
          <a:p>
            <a:pPr algn="ctr"/>
            <a:r>
              <a:rPr lang="en-US" sz="4400" b="1" dirty="0" smtClean="0">
                <a:solidFill>
                  <a:schemeClr val="accent4"/>
                </a:solidFill>
                <a:latin typeface="+mj-lt"/>
              </a:rPr>
              <a:t>A Layered Approach to</a:t>
            </a:r>
          </a:p>
          <a:p>
            <a:pPr algn="ctr"/>
            <a:r>
              <a:rPr lang="en-US" sz="4400" b="1" dirty="0" smtClean="0">
                <a:solidFill>
                  <a:schemeClr val="accent4"/>
                </a:solidFill>
                <a:latin typeface="+mj-lt"/>
              </a:rPr>
              <a:t>Security</a:t>
            </a:r>
            <a:endParaRPr lang="en-US" sz="4400" b="1" dirty="0">
              <a:solidFill>
                <a:schemeClr val="accent4"/>
              </a:solidFill>
              <a:latin typeface="+mj-lt"/>
            </a:endParaRPr>
          </a:p>
        </p:txBody>
      </p:sp>
      <p:pic>
        <p:nvPicPr>
          <p:cNvPr id="13" name="Picture Placeholder 1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550596" y="0"/>
            <a:ext cx="8545190" cy="6858000"/>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71" y="1945532"/>
            <a:ext cx="4226560" cy="2377440"/>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4"/>
                </a:solidFill>
              </a:rPr>
              <a:t>Layers of Protection</a:t>
            </a:r>
            <a:endParaRPr lang="en-US" b="1" dirty="0">
              <a:solidFill>
                <a:schemeClr val="accent4"/>
              </a:solidFill>
            </a:endParaRPr>
          </a:p>
        </p:txBody>
      </p:sp>
      <p:sp>
        <p:nvSpPr>
          <p:cNvPr id="3" name="Content Placeholder 2"/>
          <p:cNvSpPr>
            <a:spLocks noGrp="1"/>
          </p:cNvSpPr>
          <p:nvPr>
            <p:ph sz="half" idx="1"/>
          </p:nvPr>
        </p:nvSpPr>
        <p:spPr>
          <a:xfrm>
            <a:off x="275573" y="1690687"/>
            <a:ext cx="7589529" cy="5167311"/>
          </a:xfrm>
        </p:spPr>
        <p:txBody>
          <a:bodyPr>
            <a:normAutofit/>
          </a:bodyPr>
          <a:lstStyle/>
          <a:p>
            <a:r>
              <a:rPr lang="en-US" sz="3600" dirty="0" smtClean="0">
                <a:solidFill>
                  <a:schemeClr val="accent4"/>
                </a:solidFill>
              </a:rPr>
              <a:t>Ask the question, “What is the threat?”</a:t>
            </a:r>
          </a:p>
          <a:p>
            <a:r>
              <a:rPr lang="en-US" sz="3600" dirty="0" smtClean="0">
                <a:solidFill>
                  <a:schemeClr val="accent4"/>
                </a:solidFill>
              </a:rPr>
              <a:t>The Security Program starts with a concentric ring approach</a:t>
            </a:r>
          </a:p>
          <a:p>
            <a:r>
              <a:rPr lang="en-US" sz="3600" dirty="0" smtClean="0">
                <a:solidFill>
                  <a:schemeClr val="accent4"/>
                </a:solidFill>
              </a:rPr>
              <a:t>Starting with the perimeter and working your way in</a:t>
            </a:r>
          </a:p>
          <a:p>
            <a:r>
              <a:rPr lang="en-US" sz="3600" dirty="0" smtClean="0">
                <a:solidFill>
                  <a:schemeClr val="accent4"/>
                </a:solidFill>
              </a:rPr>
              <a:t>You can always add layers</a:t>
            </a:r>
          </a:p>
          <a:p>
            <a:r>
              <a:rPr lang="en-US" sz="3600" dirty="0" smtClean="0">
                <a:solidFill>
                  <a:schemeClr val="accent4"/>
                </a:solidFill>
              </a:rPr>
              <a:t>Identify the risks</a:t>
            </a:r>
          </a:p>
          <a:p>
            <a:endParaRPr lang="en-US" dirty="0">
              <a:solidFill>
                <a:schemeClr val="accent4"/>
              </a:solidFill>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2283" y="1690686"/>
            <a:ext cx="4254336" cy="4722313"/>
          </a:xfrm>
        </p:spPr>
      </p:pic>
    </p:spTree>
    <p:extLst>
      <p:ext uri="{BB962C8B-B14F-4D97-AF65-F5344CB8AC3E}">
        <p14:creationId xmlns:p14="http://schemas.microsoft.com/office/powerpoint/2010/main" val="120811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4"/>
                </a:solidFill>
              </a:rPr>
              <a:t>Maryland Casinos</a:t>
            </a:r>
            <a:endParaRPr lang="en-US" b="1" dirty="0">
              <a:solidFill>
                <a:schemeClr val="accent4"/>
              </a:solidFill>
            </a:endParaRPr>
          </a:p>
        </p:txBody>
      </p:sp>
      <p:pic>
        <p:nvPicPr>
          <p:cNvPr id="6" name="Content Placeholder 5"/>
          <p:cNvPicPr>
            <a:picLocks noGrp="1" noChangeAspect="1"/>
          </p:cNvPicPr>
          <p:nvPr>
            <p:ph idx="1"/>
          </p:nvPr>
        </p:nvPicPr>
        <p:blipFill>
          <a:blip r:embed="rId3"/>
          <a:stretch>
            <a:fillRect/>
          </a:stretch>
        </p:blipFill>
        <p:spPr>
          <a:xfrm>
            <a:off x="1177256" y="1690688"/>
            <a:ext cx="9617496" cy="4937760"/>
          </a:xfrm>
          <a:prstGeom prst="rect">
            <a:avLst/>
          </a:prstGeom>
        </p:spPr>
      </p:pic>
    </p:spTree>
    <p:extLst>
      <p:ext uri="{BB962C8B-B14F-4D97-AF65-F5344CB8AC3E}">
        <p14:creationId xmlns:p14="http://schemas.microsoft.com/office/powerpoint/2010/main" val="41040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4"/>
                </a:solidFill>
              </a:rPr>
              <a:t>Live! Casino &amp; Hotel</a:t>
            </a:r>
            <a:endParaRPr lang="en-US" b="1" dirty="0">
              <a:solidFill>
                <a:schemeClr val="accent4"/>
              </a:solidFill>
            </a:endParaRPr>
          </a:p>
        </p:txBody>
      </p:sp>
      <p:sp>
        <p:nvSpPr>
          <p:cNvPr id="3" name="Content Placeholder 2"/>
          <p:cNvSpPr>
            <a:spLocks noGrp="1" noChangeAspect="1"/>
          </p:cNvSpPr>
          <p:nvPr>
            <p:ph sz="half" idx="1"/>
          </p:nvPr>
        </p:nvSpPr>
        <p:spPr>
          <a:xfrm>
            <a:off x="112734" y="1825624"/>
            <a:ext cx="5907066" cy="5032375"/>
          </a:xfrm>
        </p:spPr>
        <p:txBody>
          <a:bodyPr wrap="square">
            <a:normAutofit fontScale="77500" lnSpcReduction="20000"/>
          </a:bodyPr>
          <a:lstStyle/>
          <a:p>
            <a:r>
              <a:rPr lang="en-US" dirty="0">
                <a:solidFill>
                  <a:schemeClr val="accent4"/>
                </a:solidFill>
              </a:rPr>
              <a:t>Opened on June 6, 2012</a:t>
            </a:r>
          </a:p>
          <a:p>
            <a:r>
              <a:rPr lang="en-US" dirty="0">
                <a:solidFill>
                  <a:schemeClr val="accent4"/>
                </a:solidFill>
              </a:rPr>
              <a:t>Located between Baltimore and Washington, DC just off I-95, Route 100 and B/W Parkway at Arundel Mills, Hanover, Maryland.  The Casino is just step to Arundel Mills Mall, which attracts more than 14 million visitors a year. </a:t>
            </a:r>
          </a:p>
          <a:p>
            <a:r>
              <a:rPr lang="en-US" dirty="0">
                <a:solidFill>
                  <a:schemeClr val="accent4"/>
                </a:solidFill>
              </a:rPr>
              <a:t>Opened 24 hours a day, 7 days a week, 365 days a year.</a:t>
            </a:r>
          </a:p>
          <a:p>
            <a:r>
              <a:rPr lang="en-US" dirty="0">
                <a:solidFill>
                  <a:schemeClr val="accent4"/>
                </a:solidFill>
              </a:rPr>
              <a:t>The</a:t>
            </a:r>
            <a:r>
              <a:rPr lang="en-US" dirty="0">
                <a:solidFill>
                  <a:schemeClr val="accent1"/>
                </a:solidFill>
              </a:rPr>
              <a:t> </a:t>
            </a:r>
            <a:r>
              <a:rPr lang="en-US" dirty="0">
                <a:solidFill>
                  <a:schemeClr val="accent4"/>
                </a:solidFill>
              </a:rPr>
              <a:t>over 330,000 square foot, $500 + million revenue generating Live! Casino is one of the largest commercial casinos in the country delivering premiere gaming and entertainment experiences in the Mid-Atlantic region.</a:t>
            </a:r>
          </a:p>
          <a:p>
            <a:r>
              <a:rPr lang="en-US" dirty="0">
                <a:solidFill>
                  <a:schemeClr val="accent4"/>
                </a:solidFill>
              </a:rPr>
              <a:t>The Casino features over 4,200 Video Lottery Terminals (slot machines) and over 200 live action table games, including a 2 story Poker Room.</a:t>
            </a:r>
          </a:p>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482"/>
          <a:stretch/>
        </p:blipFill>
        <p:spPr>
          <a:xfrm>
            <a:off x="8421343" y="4341811"/>
            <a:ext cx="3770657" cy="2480846"/>
          </a:xfrm>
          <a:prstGeom prst="rect">
            <a:avLst/>
          </a:prstGeo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43117" y="1564791"/>
            <a:ext cx="3421145" cy="2651760"/>
          </a:xfrm>
        </p:spPr>
      </p:pic>
    </p:spTree>
    <p:extLst>
      <p:ext uri="{BB962C8B-B14F-4D97-AF65-F5344CB8AC3E}">
        <p14:creationId xmlns:p14="http://schemas.microsoft.com/office/powerpoint/2010/main" val="229581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4"/>
                </a:solidFill>
              </a:rPr>
              <a:t>Live! Casino &amp; Hotel</a:t>
            </a:r>
            <a:endParaRPr lang="en-US" b="1" dirty="0">
              <a:solidFill>
                <a:schemeClr val="accent4"/>
              </a:solidFill>
            </a:endParaRPr>
          </a:p>
        </p:txBody>
      </p:sp>
      <p:sp>
        <p:nvSpPr>
          <p:cNvPr id="3" name="Content Placeholder 2"/>
          <p:cNvSpPr>
            <a:spLocks noGrp="1"/>
          </p:cNvSpPr>
          <p:nvPr>
            <p:ph sz="half" idx="1"/>
          </p:nvPr>
        </p:nvSpPr>
        <p:spPr>
          <a:xfrm>
            <a:off x="187889" y="1578279"/>
            <a:ext cx="8304757" cy="5123147"/>
          </a:xfrm>
        </p:spPr>
        <p:txBody>
          <a:bodyPr>
            <a:noAutofit/>
          </a:bodyPr>
          <a:lstStyle/>
          <a:p>
            <a:r>
              <a:rPr lang="en-US" sz="2400" dirty="0">
                <a:solidFill>
                  <a:schemeClr val="accent4"/>
                </a:solidFill>
              </a:rPr>
              <a:t>The property features a </a:t>
            </a:r>
            <a:r>
              <a:rPr lang="en-US" sz="2400" dirty="0" smtClean="0">
                <a:solidFill>
                  <a:schemeClr val="accent4"/>
                </a:solidFill>
              </a:rPr>
              <a:t>7-story -5000 </a:t>
            </a:r>
            <a:r>
              <a:rPr lang="en-US" sz="2400" dirty="0">
                <a:solidFill>
                  <a:schemeClr val="accent4"/>
                </a:solidFill>
              </a:rPr>
              <a:t>space parking garage with valet </a:t>
            </a:r>
            <a:endParaRPr lang="en-US" sz="2400" dirty="0" smtClean="0">
              <a:solidFill>
                <a:schemeClr val="accent4"/>
              </a:solidFill>
            </a:endParaRPr>
          </a:p>
          <a:p>
            <a:r>
              <a:rPr lang="en-US" sz="2400" dirty="0" smtClean="0">
                <a:solidFill>
                  <a:schemeClr val="accent4"/>
                </a:solidFill>
              </a:rPr>
              <a:t>Dining </a:t>
            </a:r>
            <a:r>
              <a:rPr lang="en-US" sz="2400" dirty="0">
                <a:solidFill>
                  <a:schemeClr val="accent4"/>
                </a:solidFill>
              </a:rPr>
              <a:t>options such as Bobby’s Burger Palace from </a:t>
            </a:r>
            <a:r>
              <a:rPr lang="en-US" sz="2400" dirty="0" smtClean="0">
                <a:solidFill>
                  <a:schemeClr val="accent4"/>
                </a:solidFill>
              </a:rPr>
              <a:t>Chef </a:t>
            </a:r>
            <a:r>
              <a:rPr lang="en-US" sz="2400" dirty="0">
                <a:solidFill>
                  <a:schemeClr val="accent4"/>
                </a:solidFill>
              </a:rPr>
              <a:t>Bobby Flay, The Cheesecake </a:t>
            </a:r>
            <a:r>
              <a:rPr lang="en-US" sz="2400" dirty="0" smtClean="0">
                <a:solidFill>
                  <a:schemeClr val="accent4"/>
                </a:solidFill>
              </a:rPr>
              <a:t>Factory, </a:t>
            </a:r>
            <a:r>
              <a:rPr lang="en-US" sz="2400" dirty="0">
                <a:solidFill>
                  <a:schemeClr val="accent4"/>
                </a:solidFill>
              </a:rPr>
              <a:t>The Prime Rib, Phillips Seafood Express, Morty’s Deli, </a:t>
            </a:r>
            <a:r>
              <a:rPr lang="en-US" sz="2400" dirty="0" err="1">
                <a:solidFill>
                  <a:schemeClr val="accent4"/>
                </a:solidFill>
              </a:rPr>
              <a:t>Luk</a:t>
            </a:r>
            <a:r>
              <a:rPr lang="en-US" sz="2400" dirty="0">
                <a:solidFill>
                  <a:schemeClr val="accent4"/>
                </a:solidFill>
              </a:rPr>
              <a:t> Fu serving Asian cuisine and others.</a:t>
            </a:r>
          </a:p>
          <a:p>
            <a:r>
              <a:rPr lang="en-US" sz="2400" dirty="0" smtClean="0">
                <a:solidFill>
                  <a:schemeClr val="accent4"/>
                </a:solidFill>
              </a:rPr>
              <a:t>Entertainment </a:t>
            </a:r>
            <a:r>
              <a:rPr lang="en-US" sz="2400" dirty="0">
                <a:solidFill>
                  <a:schemeClr val="accent4"/>
                </a:solidFill>
              </a:rPr>
              <a:t>at Live! Center Stage. Center Stage can host sit-down dinners, classroom seating and theater style seating for concerts or shows for 500 and several bars. </a:t>
            </a:r>
          </a:p>
          <a:p>
            <a:r>
              <a:rPr lang="en-US" sz="2400" dirty="0">
                <a:solidFill>
                  <a:schemeClr val="accent4"/>
                </a:solidFill>
              </a:rPr>
              <a:t>If that isn’t enough, in September of 2016, Live! Casino broke ground on a $200 million, 360,000 square foot, 17-story, 310-room hotel, </a:t>
            </a:r>
            <a:r>
              <a:rPr lang="en-US" sz="2400" dirty="0" smtClean="0">
                <a:solidFill>
                  <a:schemeClr val="accent4"/>
                </a:solidFill>
              </a:rPr>
              <a:t>that includes </a:t>
            </a:r>
            <a:r>
              <a:rPr lang="en-US" sz="2400" dirty="0">
                <a:solidFill>
                  <a:schemeClr val="accent4"/>
                </a:solidFill>
              </a:rPr>
              <a:t>meeting space, a concert venue, spa, new dining options and a day </a:t>
            </a:r>
            <a:r>
              <a:rPr lang="en-US" sz="2400" dirty="0" smtClean="0">
                <a:solidFill>
                  <a:schemeClr val="accent4"/>
                </a:solidFill>
              </a:rPr>
              <a:t>spa/salon. Making </a:t>
            </a:r>
            <a:r>
              <a:rPr lang="en-US" sz="2400" dirty="0">
                <a:solidFill>
                  <a:schemeClr val="accent4"/>
                </a:solidFill>
              </a:rPr>
              <a:t>this the tallest building in Anne Arundel County.  </a:t>
            </a:r>
            <a:endParaRPr lang="en-US" sz="2400" dirty="0" smtClean="0">
              <a:solidFill>
                <a:schemeClr val="accent4"/>
              </a:solidFill>
            </a:endParaRPr>
          </a:p>
          <a:p>
            <a:r>
              <a:rPr lang="en-US" sz="2400" dirty="0" smtClean="0">
                <a:solidFill>
                  <a:schemeClr val="accent4"/>
                </a:solidFill>
              </a:rPr>
              <a:t>Go </a:t>
            </a:r>
            <a:r>
              <a:rPr lang="en-US" sz="2400" dirty="0">
                <a:solidFill>
                  <a:schemeClr val="accent4"/>
                </a:solidFill>
              </a:rPr>
              <a:t>Live! Is set for the first quarter of 2018</a:t>
            </a:r>
          </a:p>
          <a:p>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893549" y="1751295"/>
            <a:ext cx="1868083" cy="128016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6345" y="3031455"/>
            <a:ext cx="1752600" cy="13972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009" y="3730072"/>
            <a:ext cx="1661160" cy="172974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6345" y="5146946"/>
            <a:ext cx="1818788" cy="1554480"/>
          </a:xfrm>
          <a:prstGeom prst="rect">
            <a:avLst/>
          </a:prstGeom>
        </p:spPr>
      </p:pic>
    </p:spTree>
    <p:extLst>
      <p:ext uri="{BB962C8B-B14F-4D97-AF65-F5344CB8AC3E}">
        <p14:creationId xmlns:p14="http://schemas.microsoft.com/office/powerpoint/2010/main" val="32600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6098" y="-281354"/>
            <a:ext cx="12248151" cy="6949440"/>
          </a:xfrm>
          <a:prstGeom prst="rect">
            <a:avLst/>
          </a:prstGeom>
        </p:spPr>
      </p:pic>
    </p:spTree>
    <p:extLst>
      <p:ext uri="{BB962C8B-B14F-4D97-AF65-F5344CB8AC3E}">
        <p14:creationId xmlns:p14="http://schemas.microsoft.com/office/powerpoint/2010/main" val="39509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stretch>
            <a:fillRect/>
          </a:stretch>
        </p:blipFill>
        <p:spPr>
          <a:xfrm>
            <a:off x="-101267" y="0"/>
            <a:ext cx="12190590" cy="6858000"/>
          </a:xfrm>
          <a:prstGeom prst="rect">
            <a:avLst/>
          </a:prstGeom>
        </p:spPr>
      </p:pic>
    </p:spTree>
    <p:extLst>
      <p:ext uri="{BB962C8B-B14F-4D97-AF65-F5344CB8AC3E}">
        <p14:creationId xmlns:p14="http://schemas.microsoft.com/office/powerpoint/2010/main" val="34826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accent4"/>
                </a:solidFill>
              </a:rPr>
              <a:t>Live! Casino &amp; Hotel</a:t>
            </a:r>
            <a:endParaRPr lang="en-US" b="1" dirty="0">
              <a:solidFill>
                <a:schemeClr val="accent4"/>
              </a:solidFill>
            </a:endParaRPr>
          </a:p>
        </p:txBody>
      </p:sp>
      <p:sp>
        <p:nvSpPr>
          <p:cNvPr id="3" name="Content Placeholder 2"/>
          <p:cNvSpPr>
            <a:spLocks noGrp="1"/>
          </p:cNvSpPr>
          <p:nvPr>
            <p:ph idx="1"/>
          </p:nvPr>
        </p:nvSpPr>
        <p:spPr>
          <a:xfrm>
            <a:off x="838200" y="1916348"/>
            <a:ext cx="10515600" cy="4697393"/>
          </a:xfrm>
        </p:spPr>
        <p:txBody>
          <a:bodyPr/>
          <a:lstStyle/>
          <a:p>
            <a:r>
              <a:rPr lang="en-US" dirty="0">
                <a:solidFill>
                  <a:schemeClr val="accent4"/>
                </a:solidFill>
              </a:rPr>
              <a:t>Every month thousands of gamblers stream into Live! Casino, leaving between $40-$50 million in revenue. (an average day 15,000-20,000 guests pass through </a:t>
            </a:r>
            <a:r>
              <a:rPr lang="en-US" dirty="0" smtClean="0">
                <a:solidFill>
                  <a:schemeClr val="accent4"/>
                </a:solidFill>
              </a:rPr>
              <a:t>our doors </a:t>
            </a:r>
            <a:endParaRPr lang="en-US" dirty="0">
              <a:solidFill>
                <a:schemeClr val="accent4"/>
              </a:solidFill>
            </a:endParaRPr>
          </a:p>
          <a:p>
            <a:r>
              <a:rPr lang="en-US" dirty="0">
                <a:solidFill>
                  <a:schemeClr val="accent4"/>
                </a:solidFill>
              </a:rPr>
              <a:t>The Maryland State Lottery and Gaming Control Agency regulate casinos in accordance with the gaming laws of Maryland.</a:t>
            </a:r>
          </a:p>
          <a:p>
            <a:r>
              <a:rPr lang="en-US" dirty="0">
                <a:solidFill>
                  <a:schemeClr val="accent4"/>
                </a:solidFill>
              </a:rPr>
              <a:t>By law, no one under the age of 21 years of age is permitted to enter.</a:t>
            </a:r>
          </a:p>
          <a:p>
            <a:r>
              <a:rPr lang="en-US" dirty="0">
                <a:solidFill>
                  <a:schemeClr val="accent4"/>
                </a:solidFill>
              </a:rPr>
              <a:t>Live! Employees almost </a:t>
            </a:r>
            <a:r>
              <a:rPr lang="en-US" b="1" dirty="0">
                <a:solidFill>
                  <a:schemeClr val="accent4"/>
                </a:solidFill>
              </a:rPr>
              <a:t>3,000 employees.</a:t>
            </a:r>
            <a:endParaRPr lang="en-US" dirty="0">
              <a:solidFill>
                <a:schemeClr val="accent4"/>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768" y="4622104"/>
            <a:ext cx="3738880" cy="2103120"/>
          </a:xfrm>
          <a:prstGeom prst="rect">
            <a:avLst/>
          </a:prstGeom>
        </p:spPr>
      </p:pic>
    </p:spTree>
    <p:extLst>
      <p:ext uri="{BB962C8B-B14F-4D97-AF65-F5344CB8AC3E}">
        <p14:creationId xmlns:p14="http://schemas.microsoft.com/office/powerpoint/2010/main" val="383458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34" y="1565753"/>
            <a:ext cx="12079266" cy="5182693"/>
          </a:xfrm>
          <a:blipFill dpi="0" rotWithShape="1">
            <a:blip r:embed="rId3">
              <a:alphaModFix amt="24000"/>
            </a:blip>
            <a:srcRect/>
            <a:stretch>
              <a:fillRect/>
            </a:stretch>
          </a:blipFill>
        </p:spPr>
        <p:txBody>
          <a:bodyPr>
            <a:normAutofit/>
          </a:bodyPr>
          <a:lstStyle/>
          <a:p>
            <a:pPr lvl="1"/>
            <a:r>
              <a:rPr lang="en-US" sz="3200" dirty="0" smtClean="0">
                <a:solidFill>
                  <a:schemeClr val="accent4"/>
                </a:solidFill>
              </a:rPr>
              <a:t>The property is huge</a:t>
            </a:r>
          </a:p>
          <a:p>
            <a:pPr lvl="1"/>
            <a:r>
              <a:rPr lang="en-US" sz="3200" dirty="0" smtClean="0">
                <a:solidFill>
                  <a:schemeClr val="accent4"/>
                </a:solidFill>
              </a:rPr>
              <a:t>There are SUBSTANTIAL AMOUNTS OF CASH</a:t>
            </a:r>
          </a:p>
          <a:p>
            <a:pPr lvl="1"/>
            <a:r>
              <a:rPr lang="en-US" sz="3200" dirty="0" smtClean="0">
                <a:solidFill>
                  <a:schemeClr val="accent4"/>
                </a:solidFill>
              </a:rPr>
              <a:t>There is more than $16 billion in visitor spending each yr.</a:t>
            </a:r>
          </a:p>
          <a:p>
            <a:pPr lvl="1"/>
            <a:r>
              <a:rPr lang="en-US" sz="3200" dirty="0" smtClean="0">
                <a:solidFill>
                  <a:schemeClr val="accent4"/>
                </a:solidFill>
              </a:rPr>
              <a:t>At any given time the casino is often extremely crowded.</a:t>
            </a:r>
          </a:p>
          <a:p>
            <a:pPr lvl="1"/>
            <a:r>
              <a:rPr lang="en-US" sz="3200" dirty="0" smtClean="0">
                <a:solidFill>
                  <a:schemeClr val="accent4"/>
                </a:solidFill>
              </a:rPr>
              <a:t>Large numbers of people means thousands of parked vehicles;  traffic flow is a concern</a:t>
            </a:r>
          </a:p>
          <a:p>
            <a:pPr lvl="1"/>
            <a:r>
              <a:rPr lang="en-US" sz="3200" dirty="0" smtClean="0">
                <a:solidFill>
                  <a:schemeClr val="accent4"/>
                </a:solidFill>
              </a:rPr>
              <a:t>This is a vibrant tourism industry</a:t>
            </a:r>
          </a:p>
          <a:p>
            <a:pPr lvl="1"/>
            <a:r>
              <a:rPr lang="en-US" sz="3200" dirty="0" smtClean="0">
                <a:solidFill>
                  <a:schemeClr val="accent4"/>
                </a:solidFill>
              </a:rPr>
              <a:t>We are steps away from a 1.6 million square foot Mall</a:t>
            </a:r>
          </a:p>
          <a:p>
            <a:pPr marL="457200" lvl="1" indent="0">
              <a:buNone/>
            </a:pPr>
            <a:endParaRPr lang="en-US" sz="3200" dirty="0" smtClean="0">
              <a:solidFill>
                <a:schemeClr val="accent4"/>
              </a:solidFill>
            </a:endParaRPr>
          </a:p>
          <a:p>
            <a:pPr lvl="1"/>
            <a:endParaRPr lang="en-US" dirty="0" smtClean="0">
              <a:solidFill>
                <a:schemeClr val="accent4"/>
              </a:solidFill>
            </a:endParaRPr>
          </a:p>
          <a:p>
            <a:pPr lvl="1"/>
            <a:endParaRPr lang="en-US" dirty="0" smtClean="0">
              <a:solidFill>
                <a:schemeClr val="accent4"/>
              </a:solidFill>
            </a:endParaRPr>
          </a:p>
          <a:p>
            <a:pPr lvl="1"/>
            <a:endParaRPr lang="en-US" dirty="0" smtClean="0"/>
          </a:p>
          <a:p>
            <a:pPr lvl="1"/>
            <a:endParaRPr lang="en-US" dirty="0"/>
          </a:p>
        </p:txBody>
      </p:sp>
      <p:sp>
        <p:nvSpPr>
          <p:cNvPr id="5" name="Title 1"/>
          <p:cNvSpPr>
            <a:spLocks noGrp="1"/>
          </p:cNvSpPr>
          <p:nvPr>
            <p:ph type="title"/>
          </p:nvPr>
        </p:nvSpPr>
        <p:spPr>
          <a:xfrm>
            <a:off x="838200" y="365125"/>
            <a:ext cx="10515600" cy="1325563"/>
          </a:xfrm>
        </p:spPr>
        <p:txBody>
          <a:bodyPr/>
          <a:lstStyle/>
          <a:p>
            <a:pPr algn="ctr"/>
            <a:r>
              <a:rPr lang="en-US" b="1" dirty="0" smtClean="0">
                <a:solidFill>
                  <a:schemeClr val="accent4"/>
                </a:solidFill>
              </a:rPr>
              <a:t>Live! Casino &amp; Hotel</a:t>
            </a:r>
            <a:endParaRPr lang="en-US" b="1" dirty="0">
              <a:solidFill>
                <a:schemeClr val="accent4"/>
              </a:solidFill>
            </a:endParaRPr>
          </a:p>
        </p:txBody>
      </p:sp>
    </p:spTree>
    <p:extLst>
      <p:ext uri="{BB962C8B-B14F-4D97-AF65-F5344CB8AC3E}">
        <p14:creationId xmlns:p14="http://schemas.microsoft.com/office/powerpoint/2010/main" val="3345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4"/>
                </a:solidFill>
              </a:rPr>
              <a:t>Live! Casino Security</a:t>
            </a:r>
            <a:endParaRPr lang="en-US" b="1" dirty="0">
              <a:solidFill>
                <a:schemeClr val="accent4"/>
              </a:solidFill>
            </a:endParaRPr>
          </a:p>
        </p:txBody>
      </p:sp>
      <p:sp>
        <p:nvSpPr>
          <p:cNvPr id="3" name="Content Placeholder 2"/>
          <p:cNvSpPr>
            <a:spLocks noGrp="1"/>
          </p:cNvSpPr>
          <p:nvPr>
            <p:ph sz="half" idx="1"/>
          </p:nvPr>
        </p:nvSpPr>
        <p:spPr>
          <a:xfrm>
            <a:off x="237995" y="1540702"/>
            <a:ext cx="6826683" cy="5148198"/>
          </a:xfrm>
        </p:spPr>
        <p:txBody>
          <a:bodyPr>
            <a:normAutofit lnSpcReduction="10000"/>
          </a:bodyPr>
          <a:lstStyle/>
          <a:p>
            <a:endParaRPr lang="en-US" dirty="0" smtClean="0">
              <a:solidFill>
                <a:schemeClr val="accent4"/>
              </a:solidFill>
            </a:endParaRPr>
          </a:p>
          <a:p>
            <a:r>
              <a:rPr lang="en-US" dirty="0" smtClean="0">
                <a:solidFill>
                  <a:schemeClr val="accent4"/>
                </a:solidFill>
              </a:rPr>
              <a:t>We face many challenges</a:t>
            </a:r>
          </a:p>
          <a:p>
            <a:r>
              <a:rPr lang="en-US" dirty="0" smtClean="0">
                <a:solidFill>
                  <a:schemeClr val="accent4"/>
                </a:solidFill>
              </a:rPr>
              <a:t>Using a layered security or defense, multiple components and strategies are used to protect operations on multiple levels</a:t>
            </a:r>
          </a:p>
          <a:p>
            <a:r>
              <a:rPr lang="en-US" dirty="0" smtClean="0">
                <a:solidFill>
                  <a:schemeClr val="accent4"/>
                </a:solidFill>
              </a:rPr>
              <a:t>A Security team and a state-of-the-art surveillance department protects these millions from thieves, cheats, drunks and other threats </a:t>
            </a:r>
          </a:p>
          <a:p>
            <a:r>
              <a:rPr lang="en-US" dirty="0" smtClean="0">
                <a:solidFill>
                  <a:schemeClr val="accent4"/>
                </a:solidFill>
              </a:rPr>
              <a:t>The more than 2,000 cameras in and around the over </a:t>
            </a:r>
            <a:r>
              <a:rPr lang="en-US" b="1" dirty="0" smtClean="0">
                <a:solidFill>
                  <a:schemeClr val="accent4"/>
                </a:solidFill>
              </a:rPr>
              <a:t>330,000 square-foot </a:t>
            </a:r>
            <a:r>
              <a:rPr lang="en-US" dirty="0" smtClean="0">
                <a:solidFill>
                  <a:schemeClr val="accent4"/>
                </a:solidFill>
              </a:rPr>
              <a:t>casino and 7 story, 5000 space garage are monitored from the surveillance department </a:t>
            </a:r>
          </a:p>
          <a:p>
            <a:endParaRPr lang="en-US" dirty="0" smtClean="0">
              <a:solidFill>
                <a:schemeClr val="accent4"/>
              </a:solidFill>
            </a:endParaRPr>
          </a:p>
          <a:p>
            <a:endParaRPr lang="en-US" dirty="0" smtClean="0">
              <a:solidFill>
                <a:schemeClr val="accent4"/>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6976" y="1825625"/>
            <a:ext cx="4572000" cy="4367784"/>
          </a:xfrm>
          <a:prstGeom prst="rect">
            <a:avLst/>
          </a:prstGeom>
        </p:spPr>
      </p:pic>
    </p:spTree>
    <p:extLst>
      <p:ext uri="{BB962C8B-B14F-4D97-AF65-F5344CB8AC3E}">
        <p14:creationId xmlns:p14="http://schemas.microsoft.com/office/powerpoint/2010/main" val="301077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A5A5A5"/>
      </a:dk1>
      <a:lt1>
        <a:sysClr val="window" lastClr="FFFFFF"/>
      </a:lt1>
      <a:dk2>
        <a:srgbClr val="7F7F7F"/>
      </a:dk2>
      <a:lt2>
        <a:srgbClr val="EBEBEB"/>
      </a:lt2>
      <a:accent1>
        <a:srgbClr val="FF0000"/>
      </a:accent1>
      <a:accent2>
        <a:srgbClr val="BFBFBF"/>
      </a:accent2>
      <a:accent3>
        <a:srgbClr val="0070C0"/>
      </a:accent3>
      <a:accent4>
        <a:srgbClr val="171717"/>
      </a:accent4>
      <a:accent5>
        <a:srgbClr val="C42F1A"/>
      </a:accent5>
      <a:accent6>
        <a:srgbClr val="FF0000"/>
      </a:accent6>
      <a:hlink>
        <a:srgbClr val="757575"/>
      </a:hlink>
      <a:folHlink>
        <a:srgbClr val="6E91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67D146-4D1C-466E-9A63-FAD8863F0C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1376</Words>
  <Application>Microsoft Office PowerPoint</Application>
  <PresentationFormat>Custom</PresentationFormat>
  <Paragraphs>96</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Maryland Casinos</vt:lpstr>
      <vt:lpstr>Live! Casino &amp; Hotel</vt:lpstr>
      <vt:lpstr>Live! Casino &amp; Hotel</vt:lpstr>
      <vt:lpstr>PowerPoint Presentation</vt:lpstr>
      <vt:lpstr>PowerPoint Presentation</vt:lpstr>
      <vt:lpstr>Live! Casino &amp; Hotel</vt:lpstr>
      <vt:lpstr>Live! Casino &amp; Hotel</vt:lpstr>
      <vt:lpstr>Live! Casino Security</vt:lpstr>
      <vt:lpstr>Layers of Protection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2017-08-29T17:08:35Z</dcterms:created>
  <dcterms:modified xsi:type="dcterms:W3CDTF">2017-10-11T21:30:08Z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