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9" r:id="rId6"/>
    <p:sldId id="268" r:id="rId7"/>
    <p:sldId id="260" r:id="rId8"/>
    <p:sldId id="270" r:id="rId9"/>
    <p:sldId id="26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 Garnett" initials="S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tang\Documents\CFSD%20Group%202009-2010\SNL%20National%20Bank%20Data\National%20Bank%20Workbook%20SNL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tang\Documents\CFSD%20Group%202009-2010\SNL%20National%20Bank%20Data\National%20Bank%20Workbook%20SN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$131 Billion MD Deposits</a:t>
            </a:r>
          </a:p>
        </c:rich>
      </c:tx>
      <c:layout>
        <c:manualLayout>
          <c:xMode val="edge"/>
          <c:yMode val="edge"/>
          <c:x val="0.29967722325150531"/>
          <c:y val="0.1041968962394984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B-47DA-85B8-A7BD9F9257A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B-47DA-85B8-A7BD9F9257A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B-47DA-85B8-A7BD9F9257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'MD Deposits'!$E$3:$E$5</c:f>
              <c:strCache>
                <c:ptCount val="3"/>
                <c:pt idx="0">
                  <c:v>GSIB</c:v>
                </c:pt>
                <c:pt idx="1">
                  <c:v>Regional</c:v>
                </c:pt>
                <c:pt idx="2">
                  <c:v>Local</c:v>
                </c:pt>
              </c:strCache>
            </c:strRef>
          </c:cat>
          <c:val>
            <c:numRef>
              <c:f>'MD Deposits'!$F$3:$F$5</c:f>
              <c:numCache>
                <c:formatCode>###,##0;\(###,##0\)</c:formatCode>
                <c:ptCount val="3"/>
                <c:pt idx="0">
                  <c:v>40485491</c:v>
                </c:pt>
                <c:pt idx="1">
                  <c:v>62137100</c:v>
                </c:pt>
                <c:pt idx="2">
                  <c:v>28503794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4B-47DA-85B8-A7BD9F9257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$45 Billion DC Deposits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8C-4635-B5B9-DF22B3C762F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8C-4635-B5B9-DF22B3C762F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8C-4635-B5B9-DF22B3C762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'DC Deposits'!$E$3:$E$5</c:f>
              <c:strCache>
                <c:ptCount val="3"/>
                <c:pt idx="0">
                  <c:v>GSIB</c:v>
                </c:pt>
                <c:pt idx="1">
                  <c:v>Regional</c:v>
                </c:pt>
                <c:pt idx="2">
                  <c:v>Local</c:v>
                </c:pt>
              </c:strCache>
            </c:strRef>
          </c:cat>
          <c:val>
            <c:numRef>
              <c:f>'DC Deposits'!$F$3:$F$5</c:f>
              <c:numCache>
                <c:formatCode>###,##0;\(###,##0\)</c:formatCode>
                <c:ptCount val="3"/>
                <c:pt idx="0">
                  <c:v>23378248</c:v>
                </c:pt>
                <c:pt idx="1">
                  <c:v>14369671</c:v>
                </c:pt>
                <c:pt idx="2">
                  <c:v>7374565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B8C-4635-B5B9-DF22B3C762F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3FDBD-90A5-4856-86EE-0CB94FAF686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152D-6509-4BBD-85AE-1B2C1A85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1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B152D-6509-4BBD-85AE-1B2C1A85D5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12BED1-5B0D-4109-BE1D-EAF56DC46087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7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F740-7F1D-46EE-87EA-1ED80E2B0438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336F-C968-40E7-8BD1-33A0F0BC1241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1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F5A5-5A0C-47A5-BF3A-7C372C952F06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6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713-EB87-444D-9880-E15365E90819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796-67D2-4A81-98AA-59AEBCB40405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041-06FE-4F0F-9245-5C983D4A9795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3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78F4-55FF-498E-A278-70D3FDED31A7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1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29FC-04B7-41A7-BD3A-37A3E87EEA18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0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A0A2-4C94-4883-9DC2-27B73FEE5D26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171E-7E32-4624-90D6-636EBDCD4A65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2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C552-B014-4DE8-9880-872354A984DE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158A-8B4E-43B3-9DDF-112EC8409434}" type="datetime1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E23-BFA4-458C-893D-79F0F75A022C}" type="datetime1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4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FA4C-5A42-4D6B-B059-2A48BB5D7C13}" type="datetime1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7EBF-9A5D-43E1-B0D1-68A0BBDF6EEA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9D5C-51A5-4981-8E36-4DAD24C8691D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07DDD9-9C76-4FA5-ACE2-250760E16D72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C8B024-81D8-4AB0-9F03-E86791C8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 is Here:  Are You a Transformer?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Maryland / District of Columbia Utilities Association </a:t>
            </a:r>
          </a:p>
          <a:p>
            <a:r>
              <a:rPr lang="en-US" sz="1200" dirty="0"/>
              <a:t>Hyatt Regency Chesapeake Bay </a:t>
            </a:r>
          </a:p>
          <a:p>
            <a:r>
              <a:rPr lang="en-US" sz="1200" dirty="0"/>
              <a:t>September 22, 2016</a:t>
            </a:r>
          </a:p>
          <a:p>
            <a:endParaRPr lang="en-US" sz="1200" dirty="0"/>
          </a:p>
          <a:p>
            <a:r>
              <a:rPr lang="en-US" sz="1200" dirty="0"/>
              <a:t>The Honorable Wendell F. Holland</a:t>
            </a:r>
          </a:p>
          <a:p>
            <a:r>
              <a:rPr lang="en-US" sz="1200" dirty="0"/>
              <a:t>Former Chairman of the Pennsylvania Public Utility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“Change is the law of life. And those who look only to the past or present are certain to miss the future.“ </a:t>
            </a:r>
          </a:p>
          <a:p>
            <a:pPr marL="3657600" lvl="8" indent="0">
              <a:buNone/>
            </a:pPr>
            <a:r>
              <a:rPr lang="en-US" sz="2800" dirty="0"/>
              <a:t>                    </a:t>
            </a:r>
          </a:p>
          <a:p>
            <a:pPr marL="3657600" lvl="8" indent="0">
              <a:buNone/>
            </a:pPr>
            <a:r>
              <a:rPr lang="en-US" sz="2800" dirty="0"/>
              <a:t>                 John F. Kennedy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Scene</a:t>
            </a:r>
          </a:p>
          <a:p>
            <a:r>
              <a:rPr lang="en-US" dirty="0"/>
              <a:t>Key Issues in the DC/Maryland Region</a:t>
            </a:r>
          </a:p>
          <a:p>
            <a:r>
              <a:rPr lang="en-US" dirty="0"/>
              <a:t>Local Economic Development Challenges and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/>
              <a:t>Impact of November elections on regional utilities</a:t>
            </a:r>
          </a:p>
          <a:p>
            <a:pPr lvl="1"/>
            <a:r>
              <a:rPr lang="en-US" dirty="0"/>
              <a:t>Presidential</a:t>
            </a:r>
          </a:p>
          <a:p>
            <a:pPr lvl="1"/>
            <a:r>
              <a:rPr lang="en-US" dirty="0"/>
              <a:t>Congress</a:t>
            </a:r>
          </a:p>
          <a:p>
            <a:pPr lvl="1"/>
            <a:r>
              <a:rPr lang="en-US" dirty="0"/>
              <a:t>FERC/EPA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 in the DC/Maryland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Merger integration</a:t>
            </a:r>
          </a:p>
          <a:p>
            <a:r>
              <a:rPr lang="en-US" dirty="0"/>
              <a:t>Rate cases</a:t>
            </a:r>
          </a:p>
          <a:p>
            <a:r>
              <a:rPr lang="en-US" dirty="0"/>
              <a:t>Cyber security</a:t>
            </a:r>
          </a:p>
          <a:p>
            <a:r>
              <a:rPr lang="en-US" dirty="0"/>
              <a:t>Water Industry issues 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Education and Training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302888" y="479539"/>
            <a:ext cx="193912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6028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76300"/>
            <a:ext cx="10515600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Wall Street to Main Street</a:t>
            </a:r>
            <a:br>
              <a:rPr lang="en-US" dirty="0"/>
            </a:br>
            <a:r>
              <a:rPr lang="en-US" dirty="0"/>
              <a:t>Benefits of Local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The Borrowing Company/Utility</a:t>
            </a:r>
          </a:p>
          <a:p>
            <a:r>
              <a:rPr lang="en-US" sz="2000" dirty="0"/>
              <a:t>Strengthens its access to capital sources not dependent on LIBOR wholesale market</a:t>
            </a:r>
          </a:p>
          <a:p>
            <a:r>
              <a:rPr lang="en-US" sz="2000" dirty="0"/>
              <a:t>Achieves diversification in its lending group, thereby adding sources of liquidity </a:t>
            </a:r>
          </a:p>
          <a:p>
            <a:r>
              <a:rPr lang="en-US" sz="2000" dirty="0"/>
              <a:t>Demonstrates its commitment to the local banking industry</a:t>
            </a:r>
          </a:p>
          <a:p>
            <a:r>
              <a:rPr lang="en-US" sz="2000" dirty="0"/>
              <a:t>Contributes to local economic development</a:t>
            </a:r>
          </a:p>
          <a:p>
            <a:r>
              <a:rPr lang="en-US" sz="2000" dirty="0"/>
              <a:t>Helps strengthen its regulatory and governmental relationships and ties to its other important local and State stakeholders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Participating Banks</a:t>
            </a:r>
          </a:p>
          <a:p>
            <a:r>
              <a:rPr lang="en-US" sz="2000" dirty="0"/>
              <a:t>Gain an attractive addition to their existing client rosters thus strengthening their Federal Reserve and other bank regulatory portfolio ratings</a:t>
            </a:r>
          </a:p>
          <a:p>
            <a:r>
              <a:rPr lang="en-US" sz="2000" dirty="0"/>
              <a:t>Have ability to fund other local businesses due to improved regulatory ratings</a:t>
            </a:r>
          </a:p>
          <a:p>
            <a:r>
              <a:rPr lang="en-US" sz="2000" dirty="0"/>
              <a:t>Receive recognition both locally and beyond for being part of a company’s financing team</a:t>
            </a:r>
          </a:p>
          <a:p>
            <a:r>
              <a:rPr lang="en-US" sz="2000" dirty="0"/>
              <a:t>Support local and regional community development and jobs creation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main street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84" y="1325585"/>
            <a:ext cx="2265608" cy="150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770194" y="1693592"/>
            <a:ext cx="5181600" cy="2002155"/>
          </a:xfrm>
        </p:spPr>
        <p:txBody>
          <a:bodyPr/>
          <a:lstStyle/>
          <a:p>
            <a:r>
              <a:rPr lang="en-US" sz="2000" dirty="0"/>
              <a:t>Global banks provide major commercial credit facilities to our utilities</a:t>
            </a:r>
          </a:p>
          <a:p>
            <a:r>
              <a:rPr lang="en-US" sz="2000" dirty="0"/>
              <a:t>Dodd-Frank and Basel regulations are pressing their balance sheets and income statements</a:t>
            </a:r>
          </a:p>
          <a:p>
            <a:r>
              <a:rPr lang="en-US" sz="2000" dirty="0"/>
              <a:t>Brexit will have an impact also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8032" y="527050"/>
            <a:ext cx="9601200" cy="1304925"/>
          </a:xfrm>
        </p:spPr>
        <p:txBody>
          <a:bodyPr>
            <a:normAutofit/>
          </a:bodyPr>
          <a:lstStyle/>
          <a:p>
            <a:r>
              <a:rPr lang="en-US" sz="3600" dirty="0"/>
              <a:t>Commercial banking is transforming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42" y="3806829"/>
            <a:ext cx="4750876" cy="2370134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5421631"/>
            <a:ext cx="1297622" cy="755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05" y="3827780"/>
            <a:ext cx="1461135" cy="2541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4860" y="1703074"/>
            <a:ext cx="5232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Local and regional banks in our area can be very competitive and are eager to make investment grade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Local and regional banks have 64% of the $176 billion deposits in Maryland and DC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975" y="3821589"/>
            <a:ext cx="5127008" cy="2337314"/>
          </a:xfrm>
          <a:prstGeom prst="rect">
            <a:avLst/>
          </a:prstGeom>
        </p:spPr>
      </p:pic>
      <p:pic>
        <p:nvPicPr>
          <p:cNvPr id="1026" name="Picture 2" descr="Eagle Bancorp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69" y="3885676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dy spring bancorp inc is the holding company for sandy spring bank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23" y="5269876"/>
            <a:ext cx="1629727" cy="8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66" y="5299997"/>
            <a:ext cx="3042801" cy="85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03" y="5772467"/>
            <a:ext cx="1524318" cy="272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35" y="4170362"/>
            <a:ext cx="2021205" cy="327575"/>
          </a:xfrm>
          <a:prstGeom prst="rect">
            <a:avLst/>
          </a:prstGeom>
        </p:spPr>
      </p:pic>
      <p:pic>
        <p:nvPicPr>
          <p:cNvPr id="17" name="Content Placeholder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69" y="3924810"/>
            <a:ext cx="1244600" cy="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Economic Development Challenges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Win-win for utilities and their local banking resource</a:t>
            </a:r>
          </a:p>
          <a:p>
            <a:r>
              <a:rPr lang="en-US" dirty="0"/>
              <a:t>Diversity potential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882274"/>
              </p:ext>
            </p:extLst>
          </p:nvPr>
        </p:nvGraphicFramePr>
        <p:xfrm>
          <a:off x="5732778" y="2916944"/>
          <a:ext cx="5527040" cy="34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306147"/>
              </p:ext>
            </p:extLst>
          </p:nvPr>
        </p:nvGraphicFramePr>
        <p:xfrm>
          <a:off x="1523999" y="3505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representative local banks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4920961"/>
              </p:ext>
            </p:extLst>
          </p:nvPr>
        </p:nvGraphicFramePr>
        <p:xfrm>
          <a:off x="1772240" y="2903460"/>
          <a:ext cx="3836707" cy="31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6707">
                  <a:extLst>
                    <a:ext uri="{9D8B030D-6E8A-4147-A177-3AD203B41FA5}">
                      <a16:colId xmlns:a16="http://schemas.microsoft.com/office/drawing/2014/main" xmlns="" val="2530914819"/>
                    </a:ext>
                  </a:extLst>
                </a:gridCol>
              </a:tblGrid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Sandy Spring Bancorp, Inc. (MD)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03910364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Eagle Bancorp, Inc. (MD)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14343238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Fulton Financial Corporation (PA)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7452404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Old Line Bancshares, Inc. (MD)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90428526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Revere Bank (MD)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19086783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F.N.B. Corporation (PA)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90263807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Community Financial Corporation (MD)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30364693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Shore Bancshares, Inc. (MD)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55288724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Howard Bancorp, Inc. (MD)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43777902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First Mariner Bank (MD)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876522281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6964355"/>
              </p:ext>
            </p:extLst>
          </p:nvPr>
        </p:nvGraphicFramePr>
        <p:xfrm>
          <a:off x="6315961" y="2903460"/>
          <a:ext cx="3949830" cy="31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9830">
                  <a:extLst>
                    <a:ext uri="{9D8B030D-6E8A-4147-A177-3AD203B41FA5}">
                      <a16:colId xmlns:a16="http://schemas.microsoft.com/office/drawing/2014/main" xmlns="" val="2183549268"/>
                    </a:ext>
                  </a:extLst>
                </a:gridCol>
              </a:tblGrid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Eagle Bancorp, Inc. (MD)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893223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United Bankshares, Inc. (WV)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05257769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National Capital Bank of Washington (DC)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62216649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WashingtonFirst Bankshares, Inc. (VA)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32695310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IBW Financial Corporation (DC)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55489850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Workers United (NY)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15406355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City First Enterprises, Inc. (DC)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313681516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Premier Financial Bancorp, Inc. (WV)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623662505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Cardinal Financial Corporation (VA)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088812464"/>
                  </a:ext>
                </a:extLst>
              </a:tr>
              <a:tr h="317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Congressional Bancshares, Inc. (MD)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1632589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6066" y="2507530"/>
            <a:ext cx="197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6153" y="2507530"/>
            <a:ext cx="248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205156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altLang="en-US" dirty="0"/>
              <a:t>Achieving various diversity objectives difficult to impossible via global banks</a:t>
            </a:r>
          </a:p>
          <a:p>
            <a:pPr marL="571500" indent="-571500"/>
            <a:r>
              <a:rPr lang="en-US" altLang="en-US" dirty="0"/>
              <a:t>Finding ways to include local and regional banks should provide win-win roles for qualifying diversified entities</a:t>
            </a:r>
            <a:r>
              <a:rPr lang="en-US" alt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B024-81D8-4AB0-9F03-E86791C83D7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91" y="4635145"/>
            <a:ext cx="4674169" cy="778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78" y="3978111"/>
            <a:ext cx="2217886" cy="18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6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3083</TotalTime>
  <Words>520</Words>
  <Application>Microsoft Office PowerPoint</Application>
  <PresentationFormat>Custom</PresentationFormat>
  <Paragraphs>90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Change is Here:  Are You a Transformer?</vt:lpstr>
      <vt:lpstr>Themes</vt:lpstr>
      <vt:lpstr>National Scene</vt:lpstr>
      <vt:lpstr>Key Issues in the DC/Maryland Region</vt:lpstr>
      <vt:lpstr>From Wall Street to Main Street Benefits of Local Financing</vt:lpstr>
      <vt:lpstr>Commercial banking is transforming</vt:lpstr>
      <vt:lpstr>Local Economic Development Challenges and Opportunities</vt:lpstr>
      <vt:lpstr>Some representative local banks </vt:lpstr>
      <vt:lpstr>Diversity Potential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is Here:  Are You a Transformer?</dc:title>
  <dc:creator>Stan Garnett</dc:creator>
  <cp:lastModifiedBy>Beasley , Julie M</cp:lastModifiedBy>
  <cp:revision>54</cp:revision>
  <dcterms:created xsi:type="dcterms:W3CDTF">2016-08-07T20:52:58Z</dcterms:created>
  <dcterms:modified xsi:type="dcterms:W3CDTF">2016-09-22T16:44:39Z</dcterms:modified>
</cp:coreProperties>
</file>